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1"/>
  </p:notesMasterIdLst>
  <p:sldIdLst>
    <p:sldId id="256" r:id="rId2"/>
    <p:sldId id="264" r:id="rId3"/>
    <p:sldId id="258" r:id="rId4"/>
    <p:sldId id="275" r:id="rId5"/>
    <p:sldId id="259" r:id="rId6"/>
    <p:sldId id="260" r:id="rId7"/>
    <p:sldId id="261"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9" r:id="rId21"/>
    <p:sldId id="290" r:id="rId22"/>
    <p:sldId id="291" r:id="rId23"/>
    <p:sldId id="292" r:id="rId24"/>
    <p:sldId id="293" r:id="rId25"/>
    <p:sldId id="294" r:id="rId26"/>
    <p:sldId id="295" r:id="rId27"/>
    <p:sldId id="296" r:id="rId28"/>
    <p:sldId id="298" r:id="rId29"/>
    <p:sldId id="297" r:id="rId30"/>
    <p:sldId id="262" r:id="rId31"/>
    <p:sldId id="305" r:id="rId32"/>
    <p:sldId id="306" r:id="rId33"/>
    <p:sldId id="299" r:id="rId34"/>
    <p:sldId id="300" r:id="rId35"/>
    <p:sldId id="301" r:id="rId36"/>
    <p:sldId id="302" r:id="rId37"/>
    <p:sldId id="303" r:id="rId38"/>
    <p:sldId id="304" r:id="rId39"/>
    <p:sldId id="268" r:id="rId40"/>
  </p:sldIdLst>
  <p:sldSz cx="18288000" cy="10287000"/>
  <p:notesSz cx="6858000" cy="9144000"/>
  <p:embeddedFontLst>
    <p:embeddedFont>
      <p:font typeface="Asap" panose="020B0604020202020204" charset="0"/>
      <p:regular r:id="rId42"/>
    </p:embeddedFont>
    <p:embeddedFont>
      <p:font typeface="Cabin Medium"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866" autoAdjust="0"/>
  </p:normalViewPr>
  <p:slideViewPr>
    <p:cSldViewPr>
      <p:cViewPr varScale="1">
        <p:scale>
          <a:sx n="42" d="100"/>
          <a:sy n="42" d="100"/>
        </p:scale>
        <p:origin x="61" y="3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D:\WTVVQLHS1995\Documents\10.ProjectSprintBacklog.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WTVVQLHS1995\Documents\10.ProjectSprintBacklog.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xMode val="edge"/>
          <c:yMode val="edge"/>
          <c:x val="5.7706391257642847E-2"/>
          <c:y val="7.0772569737795651E-2"/>
          <c:w val="0.85372295509440488"/>
          <c:h val="0.86782227328880024"/>
        </c:manualLayout>
      </c:layout>
      <c:lineChart>
        <c:grouping val="standard"/>
        <c:varyColors val="1"/>
        <c:ser>
          <c:idx val="0"/>
          <c:order val="0"/>
          <c:tx>
            <c:v>Thực tế</c:v>
          </c:tx>
          <c:spPr>
            <a:ln cmpd="sng">
              <a:solidFill>
                <a:srgbClr val="5B9BD5"/>
              </a:solidFill>
            </a:ln>
          </c:spPr>
          <c:marker>
            <c:symbol val="none"/>
          </c:marker>
          <c:cat>
            <c:numRef>
              <c:f>'Sprint 1'!$I$15:$AC$15</c:f>
              <c:numCache>
                <c:formatCode>dd/mm</c:formatCode>
                <c:ptCount val="21"/>
                <c:pt idx="0">
                  <c:v>45748</c:v>
                </c:pt>
                <c:pt idx="1">
                  <c:v>45749</c:v>
                </c:pt>
                <c:pt idx="2">
                  <c:v>45750</c:v>
                </c:pt>
                <c:pt idx="3">
                  <c:v>45751</c:v>
                </c:pt>
                <c:pt idx="4">
                  <c:v>45752</c:v>
                </c:pt>
                <c:pt idx="5">
                  <c:v>45753</c:v>
                </c:pt>
                <c:pt idx="6">
                  <c:v>45754</c:v>
                </c:pt>
                <c:pt idx="7">
                  <c:v>45755</c:v>
                </c:pt>
                <c:pt idx="8">
                  <c:v>45756</c:v>
                </c:pt>
                <c:pt idx="9">
                  <c:v>45757</c:v>
                </c:pt>
                <c:pt idx="10">
                  <c:v>45758</c:v>
                </c:pt>
                <c:pt idx="11">
                  <c:v>45759</c:v>
                </c:pt>
                <c:pt idx="12">
                  <c:v>45760</c:v>
                </c:pt>
                <c:pt idx="13">
                  <c:v>45791</c:v>
                </c:pt>
                <c:pt idx="14">
                  <c:v>45762</c:v>
                </c:pt>
                <c:pt idx="15">
                  <c:v>45763</c:v>
                </c:pt>
                <c:pt idx="16">
                  <c:v>45764</c:v>
                </c:pt>
                <c:pt idx="17">
                  <c:v>45765</c:v>
                </c:pt>
                <c:pt idx="18">
                  <c:v>45766</c:v>
                </c:pt>
                <c:pt idx="19">
                  <c:v>45767</c:v>
                </c:pt>
                <c:pt idx="20">
                  <c:v>45768</c:v>
                </c:pt>
              </c:numCache>
            </c:numRef>
          </c:cat>
          <c:val>
            <c:numRef>
              <c:f>'Sprint 1'!$I$94:$AC$94</c:f>
              <c:numCache>
                <c:formatCode>General</c:formatCode>
                <c:ptCount val="21"/>
                <c:pt idx="0">
                  <c:v>156</c:v>
                </c:pt>
                <c:pt idx="1">
                  <c:v>152</c:v>
                </c:pt>
                <c:pt idx="2">
                  <c:v>148</c:v>
                </c:pt>
                <c:pt idx="3">
                  <c:v>135</c:v>
                </c:pt>
                <c:pt idx="4">
                  <c:v>126</c:v>
                </c:pt>
                <c:pt idx="5">
                  <c:v>121</c:v>
                </c:pt>
                <c:pt idx="6">
                  <c:v>114</c:v>
                </c:pt>
                <c:pt idx="7">
                  <c:v>104</c:v>
                </c:pt>
                <c:pt idx="8">
                  <c:v>96</c:v>
                </c:pt>
                <c:pt idx="9">
                  <c:v>89</c:v>
                </c:pt>
                <c:pt idx="10">
                  <c:v>82</c:v>
                </c:pt>
                <c:pt idx="11">
                  <c:v>68</c:v>
                </c:pt>
                <c:pt idx="12">
                  <c:v>51</c:v>
                </c:pt>
                <c:pt idx="13">
                  <c:v>49</c:v>
                </c:pt>
                <c:pt idx="14">
                  <c:v>44</c:v>
                </c:pt>
                <c:pt idx="15">
                  <c:v>34</c:v>
                </c:pt>
                <c:pt idx="16">
                  <c:v>29</c:v>
                </c:pt>
                <c:pt idx="17">
                  <c:v>19</c:v>
                </c:pt>
                <c:pt idx="18">
                  <c:v>10</c:v>
                </c:pt>
                <c:pt idx="19">
                  <c:v>0</c:v>
                </c:pt>
                <c:pt idx="20">
                  <c:v>0</c:v>
                </c:pt>
              </c:numCache>
            </c:numRef>
          </c:val>
          <c:smooth val="0"/>
          <c:extLst>
            <c:ext xmlns:c16="http://schemas.microsoft.com/office/drawing/2014/chart" uri="{C3380CC4-5D6E-409C-BE32-E72D297353CC}">
              <c16:uniqueId val="{00000000-B2B2-443D-97C8-3B4AC6C59E5E}"/>
            </c:ext>
          </c:extLst>
        </c:ser>
        <c:ser>
          <c:idx val="1"/>
          <c:order val="1"/>
          <c:tx>
            <c:v>Ước tính</c:v>
          </c:tx>
          <c:spPr>
            <a:ln cmpd="sng">
              <a:solidFill>
                <a:srgbClr val="ED7D31"/>
              </a:solidFill>
            </a:ln>
          </c:spPr>
          <c:marker>
            <c:symbol val="none"/>
          </c:marker>
          <c:cat>
            <c:numRef>
              <c:f>'Sprint 1'!$I$15:$AC$15</c:f>
              <c:numCache>
                <c:formatCode>dd/mm</c:formatCode>
                <c:ptCount val="21"/>
                <c:pt idx="0">
                  <c:v>45748</c:v>
                </c:pt>
                <c:pt idx="1">
                  <c:v>45749</c:v>
                </c:pt>
                <c:pt idx="2">
                  <c:v>45750</c:v>
                </c:pt>
                <c:pt idx="3">
                  <c:v>45751</c:v>
                </c:pt>
                <c:pt idx="4">
                  <c:v>45752</c:v>
                </c:pt>
                <c:pt idx="5">
                  <c:v>45753</c:v>
                </c:pt>
                <c:pt idx="6">
                  <c:v>45754</c:v>
                </c:pt>
                <c:pt idx="7">
                  <c:v>45755</c:v>
                </c:pt>
                <c:pt idx="8">
                  <c:v>45756</c:v>
                </c:pt>
                <c:pt idx="9">
                  <c:v>45757</c:v>
                </c:pt>
                <c:pt idx="10">
                  <c:v>45758</c:v>
                </c:pt>
                <c:pt idx="11">
                  <c:v>45759</c:v>
                </c:pt>
                <c:pt idx="12">
                  <c:v>45760</c:v>
                </c:pt>
                <c:pt idx="13">
                  <c:v>45791</c:v>
                </c:pt>
                <c:pt idx="14">
                  <c:v>45762</c:v>
                </c:pt>
                <c:pt idx="15">
                  <c:v>45763</c:v>
                </c:pt>
                <c:pt idx="16">
                  <c:v>45764</c:v>
                </c:pt>
                <c:pt idx="17">
                  <c:v>45765</c:v>
                </c:pt>
                <c:pt idx="18">
                  <c:v>45766</c:v>
                </c:pt>
                <c:pt idx="19">
                  <c:v>45767</c:v>
                </c:pt>
                <c:pt idx="20">
                  <c:v>45768</c:v>
                </c:pt>
              </c:numCache>
            </c:numRef>
          </c:cat>
          <c:val>
            <c:numRef>
              <c:f>'Sprint 1'!$I$95:$AC$95</c:f>
              <c:numCache>
                <c:formatCode>General</c:formatCode>
                <c:ptCount val="21"/>
                <c:pt idx="0">
                  <c:v>158</c:v>
                </c:pt>
                <c:pt idx="1">
                  <c:v>154</c:v>
                </c:pt>
                <c:pt idx="2">
                  <c:v>150</c:v>
                </c:pt>
                <c:pt idx="3">
                  <c:v>138</c:v>
                </c:pt>
                <c:pt idx="4">
                  <c:v>128</c:v>
                </c:pt>
                <c:pt idx="5">
                  <c:v>123</c:v>
                </c:pt>
                <c:pt idx="6">
                  <c:v>116</c:v>
                </c:pt>
                <c:pt idx="7">
                  <c:v>106</c:v>
                </c:pt>
                <c:pt idx="8">
                  <c:v>100</c:v>
                </c:pt>
                <c:pt idx="9">
                  <c:v>90</c:v>
                </c:pt>
                <c:pt idx="10">
                  <c:v>84</c:v>
                </c:pt>
                <c:pt idx="11">
                  <c:v>72</c:v>
                </c:pt>
                <c:pt idx="12">
                  <c:v>52</c:v>
                </c:pt>
                <c:pt idx="13">
                  <c:v>48</c:v>
                </c:pt>
                <c:pt idx="14">
                  <c:v>44</c:v>
                </c:pt>
                <c:pt idx="15">
                  <c:v>34</c:v>
                </c:pt>
                <c:pt idx="16">
                  <c:v>29</c:v>
                </c:pt>
                <c:pt idx="17">
                  <c:v>20</c:v>
                </c:pt>
                <c:pt idx="18">
                  <c:v>10</c:v>
                </c:pt>
                <c:pt idx="19">
                  <c:v>0</c:v>
                </c:pt>
                <c:pt idx="20">
                  <c:v>0</c:v>
                </c:pt>
              </c:numCache>
            </c:numRef>
          </c:val>
          <c:smooth val="0"/>
          <c:extLst>
            <c:ext xmlns:c16="http://schemas.microsoft.com/office/drawing/2014/chart" uri="{C3380CC4-5D6E-409C-BE32-E72D297353CC}">
              <c16:uniqueId val="{00000001-B2B2-443D-97C8-3B4AC6C59E5E}"/>
            </c:ext>
          </c:extLst>
        </c:ser>
        <c:dLbls>
          <c:showLegendKey val="0"/>
          <c:showVal val="0"/>
          <c:showCatName val="0"/>
          <c:showSerName val="0"/>
          <c:showPercent val="0"/>
          <c:showBubbleSize val="0"/>
        </c:dLbls>
        <c:smooth val="0"/>
        <c:axId val="404417138"/>
        <c:axId val="1344457555"/>
      </c:lineChart>
      <c:dateAx>
        <c:axId val="404417138"/>
        <c:scaling>
          <c:orientation val="minMax"/>
          <c:max val="45768"/>
        </c:scaling>
        <c:delete val="0"/>
        <c:axPos val="b"/>
        <c:title>
          <c:tx>
            <c:rich>
              <a:bodyPr/>
              <a:lstStyle/>
              <a:p>
                <a:pPr lvl="0">
                  <a:defRPr b="0">
                    <a:solidFill>
                      <a:srgbClr val="000000"/>
                    </a:solidFill>
                    <a:latin typeface="+mn-lt"/>
                  </a:defRPr>
                </a:pPr>
                <a:endParaRPr lang="en-US"/>
              </a:p>
            </c:rich>
          </c:tx>
          <c:overlay val="0"/>
        </c:title>
        <c:numFmt formatCode="dd/mm" sourceLinked="1"/>
        <c:majorTickMark val="out"/>
        <c:minorTickMark val="none"/>
        <c:tickLblPos val="nextTo"/>
        <c:txPr>
          <a:bodyPr/>
          <a:lstStyle/>
          <a:p>
            <a:pPr lvl="0">
              <a:defRPr b="0" i="0">
                <a:solidFill>
                  <a:srgbClr val="000000"/>
                </a:solidFill>
                <a:latin typeface="+mn-lt"/>
              </a:defRPr>
            </a:pPr>
            <a:endParaRPr lang="en-US"/>
          </a:p>
        </c:txPr>
        <c:crossAx val="1344457555"/>
        <c:crosses val="autoZero"/>
        <c:auto val="1"/>
        <c:lblOffset val="100"/>
        <c:baseTimeUnit val="days"/>
      </c:dateAx>
      <c:valAx>
        <c:axId val="1344457555"/>
        <c:scaling>
          <c:orientation val="minMax"/>
        </c:scaling>
        <c:delete val="0"/>
        <c:axPos val="l"/>
        <c:majorGridlines>
          <c:spPr>
            <a:ln>
              <a:solidFill>
                <a:srgbClr val="B7B7B7"/>
              </a:solidFill>
            </a:ln>
          </c:spPr>
        </c:majorGridlines>
        <c:title>
          <c:tx>
            <c:rich>
              <a:bodyPr/>
              <a:lstStyle/>
              <a:p>
                <a:pPr lvl="0">
                  <a:defRPr b="0">
                    <a:solidFill>
                      <a:srgbClr val="000000"/>
                    </a:solidFill>
                    <a:latin typeface="+mn-lt"/>
                  </a:defRPr>
                </a:pPr>
                <a:endParaRPr lang="en-US"/>
              </a:p>
            </c:rich>
          </c:tx>
          <c:overlay val="0"/>
        </c:title>
        <c:numFmt formatCode="General" sourceLinked="1"/>
        <c:majorTickMark val="out"/>
        <c:minorTickMark val="none"/>
        <c:tickLblPos val="nextTo"/>
        <c:spPr>
          <a:ln/>
        </c:spPr>
        <c:txPr>
          <a:bodyPr/>
          <a:lstStyle/>
          <a:p>
            <a:pPr lvl="0">
              <a:defRPr b="0" i="0">
                <a:solidFill>
                  <a:srgbClr val="000000"/>
                </a:solidFill>
                <a:latin typeface="+mn-lt"/>
              </a:defRPr>
            </a:pPr>
            <a:endParaRPr lang="en-US"/>
          </a:p>
        </c:txPr>
        <c:crossAx val="404417138"/>
        <c:crosses val="autoZero"/>
        <c:crossBetween val="between"/>
      </c:valAx>
    </c:plotArea>
    <c:legend>
      <c:legendPos val="r"/>
      <c:overlay val="0"/>
      <c:txPr>
        <a:bodyPr/>
        <a:lstStyle/>
        <a:p>
          <a:pPr lvl="0">
            <a:defRPr b="0" i="0">
              <a:solidFill>
                <a:srgbClr val="1A1A1A"/>
              </a:solidFill>
              <a:latin typeface="+mn-lt"/>
            </a:defRPr>
          </a:pPr>
          <a:endParaRPr lang="en-US"/>
        </a:p>
      </c:txPr>
    </c:legend>
    <c:plotVisOnly val="1"/>
    <c:dispBlanksAs val="zero"/>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1"/>
        <c:ser>
          <c:idx val="0"/>
          <c:order val="0"/>
          <c:tx>
            <c:v>Thực tế</c:v>
          </c:tx>
          <c:spPr>
            <a:ln cmpd="sng">
              <a:solidFill>
                <a:srgbClr val="5B9BD5"/>
              </a:solidFill>
            </a:ln>
          </c:spPr>
          <c:marker>
            <c:symbol val="none"/>
          </c:marker>
          <c:cat>
            <c:numRef>
              <c:f>'Sprint 2'!$I$15:$AA$15</c:f>
              <c:numCache>
                <c:formatCode>dd/mm</c:formatCode>
                <c:ptCount val="19"/>
                <c:pt idx="0">
                  <c:v>45769</c:v>
                </c:pt>
                <c:pt idx="1">
                  <c:v>45770</c:v>
                </c:pt>
                <c:pt idx="2">
                  <c:v>45771</c:v>
                </c:pt>
                <c:pt idx="3">
                  <c:v>45772</c:v>
                </c:pt>
                <c:pt idx="4">
                  <c:v>45773</c:v>
                </c:pt>
                <c:pt idx="5">
                  <c:v>45774</c:v>
                </c:pt>
                <c:pt idx="6">
                  <c:v>45775</c:v>
                </c:pt>
                <c:pt idx="7">
                  <c:v>45776</c:v>
                </c:pt>
                <c:pt idx="8">
                  <c:v>45777</c:v>
                </c:pt>
                <c:pt idx="9">
                  <c:v>45778</c:v>
                </c:pt>
                <c:pt idx="10">
                  <c:v>45779</c:v>
                </c:pt>
                <c:pt idx="11">
                  <c:v>45780</c:v>
                </c:pt>
                <c:pt idx="12">
                  <c:v>45781</c:v>
                </c:pt>
                <c:pt idx="13">
                  <c:v>45782</c:v>
                </c:pt>
                <c:pt idx="14">
                  <c:v>45783</c:v>
                </c:pt>
                <c:pt idx="15">
                  <c:v>45784</c:v>
                </c:pt>
                <c:pt idx="16">
                  <c:v>45785</c:v>
                </c:pt>
                <c:pt idx="17">
                  <c:v>45786</c:v>
                </c:pt>
                <c:pt idx="18">
                  <c:v>45787</c:v>
                </c:pt>
              </c:numCache>
            </c:numRef>
          </c:cat>
          <c:val>
            <c:numRef>
              <c:f>'Sprint 2'!$I$88:$AA$88</c:f>
              <c:numCache>
                <c:formatCode>General</c:formatCode>
                <c:ptCount val="19"/>
                <c:pt idx="0">
                  <c:v>167</c:v>
                </c:pt>
                <c:pt idx="1">
                  <c:v>163</c:v>
                </c:pt>
                <c:pt idx="2">
                  <c:v>148</c:v>
                </c:pt>
                <c:pt idx="3">
                  <c:v>139</c:v>
                </c:pt>
                <c:pt idx="4">
                  <c:v>133</c:v>
                </c:pt>
                <c:pt idx="5">
                  <c:v>130</c:v>
                </c:pt>
                <c:pt idx="6">
                  <c:v>120</c:v>
                </c:pt>
                <c:pt idx="7">
                  <c:v>105</c:v>
                </c:pt>
                <c:pt idx="8">
                  <c:v>100</c:v>
                </c:pt>
                <c:pt idx="9">
                  <c:v>84</c:v>
                </c:pt>
                <c:pt idx="10">
                  <c:v>76</c:v>
                </c:pt>
                <c:pt idx="11">
                  <c:v>66</c:v>
                </c:pt>
                <c:pt idx="12">
                  <c:v>52</c:v>
                </c:pt>
                <c:pt idx="13">
                  <c:v>52</c:v>
                </c:pt>
                <c:pt idx="14">
                  <c:v>40</c:v>
                </c:pt>
                <c:pt idx="15">
                  <c:v>31</c:v>
                </c:pt>
                <c:pt idx="16">
                  <c:v>21</c:v>
                </c:pt>
                <c:pt idx="17">
                  <c:v>10</c:v>
                </c:pt>
                <c:pt idx="18">
                  <c:v>0</c:v>
                </c:pt>
              </c:numCache>
            </c:numRef>
          </c:val>
          <c:smooth val="0"/>
          <c:extLst>
            <c:ext xmlns:c16="http://schemas.microsoft.com/office/drawing/2014/chart" uri="{C3380CC4-5D6E-409C-BE32-E72D297353CC}">
              <c16:uniqueId val="{00000000-8994-4FB1-9CE9-6816B71A60EA}"/>
            </c:ext>
          </c:extLst>
        </c:ser>
        <c:ser>
          <c:idx val="1"/>
          <c:order val="1"/>
          <c:tx>
            <c:v>Ước Tính</c:v>
          </c:tx>
          <c:spPr>
            <a:ln cmpd="sng">
              <a:solidFill>
                <a:srgbClr val="ED7D31"/>
              </a:solidFill>
            </a:ln>
          </c:spPr>
          <c:marker>
            <c:symbol val="none"/>
          </c:marker>
          <c:cat>
            <c:numRef>
              <c:f>'Sprint 2'!$I$15:$AA$15</c:f>
              <c:numCache>
                <c:formatCode>dd/mm</c:formatCode>
                <c:ptCount val="19"/>
                <c:pt idx="0">
                  <c:v>45769</c:v>
                </c:pt>
                <c:pt idx="1">
                  <c:v>45770</c:v>
                </c:pt>
                <c:pt idx="2">
                  <c:v>45771</c:v>
                </c:pt>
                <c:pt idx="3">
                  <c:v>45772</c:v>
                </c:pt>
                <c:pt idx="4">
                  <c:v>45773</c:v>
                </c:pt>
                <c:pt idx="5">
                  <c:v>45774</c:v>
                </c:pt>
                <c:pt idx="6">
                  <c:v>45775</c:v>
                </c:pt>
                <c:pt idx="7">
                  <c:v>45776</c:v>
                </c:pt>
                <c:pt idx="8">
                  <c:v>45777</c:v>
                </c:pt>
                <c:pt idx="9">
                  <c:v>45778</c:v>
                </c:pt>
                <c:pt idx="10">
                  <c:v>45779</c:v>
                </c:pt>
                <c:pt idx="11">
                  <c:v>45780</c:v>
                </c:pt>
                <c:pt idx="12">
                  <c:v>45781</c:v>
                </c:pt>
                <c:pt idx="13">
                  <c:v>45782</c:v>
                </c:pt>
                <c:pt idx="14">
                  <c:v>45783</c:v>
                </c:pt>
                <c:pt idx="15">
                  <c:v>45784</c:v>
                </c:pt>
                <c:pt idx="16">
                  <c:v>45785</c:v>
                </c:pt>
                <c:pt idx="17">
                  <c:v>45786</c:v>
                </c:pt>
                <c:pt idx="18">
                  <c:v>45787</c:v>
                </c:pt>
              </c:numCache>
            </c:numRef>
          </c:cat>
          <c:val>
            <c:numRef>
              <c:f>'Sprint 2'!$I$89:$AA$89</c:f>
              <c:numCache>
                <c:formatCode>General</c:formatCode>
                <c:ptCount val="19"/>
                <c:pt idx="0">
                  <c:v>167</c:v>
                </c:pt>
                <c:pt idx="1">
                  <c:v>163</c:v>
                </c:pt>
                <c:pt idx="2">
                  <c:v>149</c:v>
                </c:pt>
                <c:pt idx="3">
                  <c:v>139</c:v>
                </c:pt>
                <c:pt idx="4">
                  <c:v>133</c:v>
                </c:pt>
                <c:pt idx="5">
                  <c:v>130</c:v>
                </c:pt>
                <c:pt idx="6">
                  <c:v>120</c:v>
                </c:pt>
                <c:pt idx="7">
                  <c:v>108</c:v>
                </c:pt>
                <c:pt idx="8">
                  <c:v>100</c:v>
                </c:pt>
                <c:pt idx="9">
                  <c:v>86</c:v>
                </c:pt>
                <c:pt idx="10">
                  <c:v>74</c:v>
                </c:pt>
                <c:pt idx="11">
                  <c:v>66</c:v>
                </c:pt>
                <c:pt idx="12">
                  <c:v>54</c:v>
                </c:pt>
                <c:pt idx="13">
                  <c:v>50</c:v>
                </c:pt>
                <c:pt idx="14">
                  <c:v>40</c:v>
                </c:pt>
                <c:pt idx="15">
                  <c:v>31</c:v>
                </c:pt>
                <c:pt idx="16">
                  <c:v>19</c:v>
                </c:pt>
                <c:pt idx="17">
                  <c:v>10</c:v>
                </c:pt>
                <c:pt idx="18">
                  <c:v>0</c:v>
                </c:pt>
              </c:numCache>
            </c:numRef>
          </c:val>
          <c:smooth val="0"/>
          <c:extLst>
            <c:ext xmlns:c16="http://schemas.microsoft.com/office/drawing/2014/chart" uri="{C3380CC4-5D6E-409C-BE32-E72D297353CC}">
              <c16:uniqueId val="{00000001-8994-4FB1-9CE9-6816B71A60EA}"/>
            </c:ext>
          </c:extLst>
        </c:ser>
        <c:dLbls>
          <c:showLegendKey val="0"/>
          <c:showVal val="0"/>
          <c:showCatName val="0"/>
          <c:showSerName val="0"/>
          <c:showPercent val="0"/>
          <c:showBubbleSize val="0"/>
        </c:dLbls>
        <c:smooth val="0"/>
        <c:axId val="302880278"/>
        <c:axId val="1561044615"/>
      </c:lineChart>
      <c:dateAx>
        <c:axId val="302880278"/>
        <c:scaling>
          <c:orientation val="minMax"/>
        </c:scaling>
        <c:delete val="0"/>
        <c:axPos val="b"/>
        <c:title>
          <c:tx>
            <c:rich>
              <a:bodyPr/>
              <a:lstStyle/>
              <a:p>
                <a:pPr lvl="0">
                  <a:defRPr b="0">
                    <a:solidFill>
                      <a:srgbClr val="000000"/>
                    </a:solidFill>
                    <a:latin typeface="+mn-lt"/>
                  </a:defRPr>
                </a:pPr>
                <a:endParaRPr lang="en-US"/>
              </a:p>
            </c:rich>
          </c:tx>
          <c:overlay val="0"/>
        </c:title>
        <c:numFmt formatCode="dd/mm" sourceLinked="1"/>
        <c:majorTickMark val="out"/>
        <c:minorTickMark val="none"/>
        <c:tickLblPos val="nextTo"/>
        <c:txPr>
          <a:bodyPr/>
          <a:lstStyle/>
          <a:p>
            <a:pPr lvl="0">
              <a:defRPr b="0" i="0">
                <a:solidFill>
                  <a:srgbClr val="000000"/>
                </a:solidFill>
                <a:latin typeface="+mn-lt"/>
              </a:defRPr>
            </a:pPr>
            <a:endParaRPr lang="en-US"/>
          </a:p>
        </c:txPr>
        <c:crossAx val="1561044615"/>
        <c:crosses val="autoZero"/>
        <c:auto val="1"/>
        <c:lblOffset val="100"/>
        <c:baseTimeUnit val="days"/>
      </c:dateAx>
      <c:valAx>
        <c:axId val="1561044615"/>
        <c:scaling>
          <c:orientation val="minMax"/>
        </c:scaling>
        <c:delete val="0"/>
        <c:axPos val="l"/>
        <c:majorGridlines>
          <c:spPr>
            <a:ln>
              <a:solidFill>
                <a:srgbClr val="B7B7B7"/>
              </a:solidFill>
            </a:ln>
          </c:spPr>
        </c:majorGridlines>
        <c:title>
          <c:tx>
            <c:rich>
              <a:bodyPr/>
              <a:lstStyle/>
              <a:p>
                <a:pPr lvl="0">
                  <a:defRPr b="0">
                    <a:solidFill>
                      <a:srgbClr val="000000"/>
                    </a:solidFill>
                    <a:latin typeface="+mn-lt"/>
                  </a:defRPr>
                </a:pPr>
                <a:endParaRPr lang="en-US"/>
              </a:p>
            </c:rich>
          </c:tx>
          <c:overlay val="0"/>
        </c:title>
        <c:numFmt formatCode="General" sourceLinked="1"/>
        <c:majorTickMark val="out"/>
        <c:minorTickMark val="none"/>
        <c:tickLblPos val="nextTo"/>
        <c:spPr>
          <a:ln/>
        </c:spPr>
        <c:txPr>
          <a:bodyPr/>
          <a:lstStyle/>
          <a:p>
            <a:pPr lvl="0">
              <a:defRPr b="0" i="0">
                <a:solidFill>
                  <a:srgbClr val="000000"/>
                </a:solidFill>
                <a:latin typeface="+mn-lt"/>
              </a:defRPr>
            </a:pPr>
            <a:endParaRPr lang="en-US"/>
          </a:p>
        </c:txPr>
        <c:crossAx val="302880278"/>
        <c:crosses val="autoZero"/>
        <c:crossBetween val="between"/>
      </c:valAx>
    </c:plotArea>
    <c:legend>
      <c:legendPos val="r"/>
      <c:overlay val="0"/>
      <c:txPr>
        <a:bodyPr/>
        <a:lstStyle/>
        <a:p>
          <a:pPr lvl="0">
            <a:defRPr b="0" i="0">
              <a:solidFill>
                <a:srgbClr val="1A1A1A"/>
              </a:solidFill>
              <a:latin typeface="+mn-lt"/>
            </a:defRPr>
          </a:pPr>
          <a:endParaRPr lang="en-US"/>
        </a:p>
      </c:txPr>
    </c:legend>
    <c:plotVisOnly val="1"/>
    <c:dispBlanksAs val="zero"/>
    <c:showDLblsOverMax val="1"/>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93861B-19F3-4BF1-A7FC-7E5A49FC9DF9}" type="datetimeFigureOut">
              <a:rPr lang="en-US" smtClean="0"/>
              <a:t>5/14/2025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99EF38-D2A3-4138-8756-2E9D8D65B757}" type="slidenum">
              <a:rPr lang="en-US" smtClean="0"/>
              <a:t>‹#›</a:t>
            </a:fld>
            <a:endParaRPr lang="en-US"/>
          </a:p>
        </p:txBody>
      </p:sp>
    </p:spTree>
    <p:extLst>
      <p:ext uri="{BB962C8B-B14F-4D97-AF65-F5344CB8AC3E}">
        <p14:creationId xmlns:p14="http://schemas.microsoft.com/office/powerpoint/2010/main" val="564409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599EF38-D2A3-4138-8756-2E9D8D65B757}" type="slidenum">
              <a:rPr lang="en-US" smtClean="0"/>
              <a:t>4</a:t>
            </a:fld>
            <a:endParaRPr lang="en-US"/>
          </a:p>
        </p:txBody>
      </p:sp>
    </p:spTree>
    <p:extLst>
      <p:ext uri="{BB962C8B-B14F-4D97-AF65-F5344CB8AC3E}">
        <p14:creationId xmlns:p14="http://schemas.microsoft.com/office/powerpoint/2010/main" val="2496378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599EF38-D2A3-4138-8756-2E9D8D65B757}" type="slidenum">
              <a:rPr lang="en-US" smtClean="0"/>
              <a:t>14</a:t>
            </a:fld>
            <a:endParaRPr lang="en-US"/>
          </a:p>
        </p:txBody>
      </p:sp>
    </p:spTree>
    <p:extLst>
      <p:ext uri="{BB962C8B-B14F-4D97-AF65-F5344CB8AC3E}">
        <p14:creationId xmlns:p14="http://schemas.microsoft.com/office/powerpoint/2010/main" val="2703906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617B5-190C-5504-FCDE-700FAEF399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41B22E-19D7-E042-F2D5-2FCE864D3E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DF71E6-CD87-A313-D228-3A9775B14B5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1E6B3A-5A90-B66B-A234-CFCF514CB42E}"/>
              </a:ext>
            </a:extLst>
          </p:cNvPr>
          <p:cNvSpPr>
            <a:spLocks noGrp="1"/>
          </p:cNvSpPr>
          <p:nvPr>
            <p:ph type="sldNum" sz="quarter" idx="5"/>
          </p:nvPr>
        </p:nvSpPr>
        <p:spPr/>
        <p:txBody>
          <a:bodyPr/>
          <a:lstStyle/>
          <a:p>
            <a:fld id="{B599EF38-D2A3-4138-8756-2E9D8D65B757}" type="slidenum">
              <a:rPr lang="en-US" smtClean="0"/>
              <a:t>15</a:t>
            </a:fld>
            <a:endParaRPr lang="en-US"/>
          </a:p>
        </p:txBody>
      </p:sp>
    </p:spTree>
    <p:extLst>
      <p:ext uri="{BB962C8B-B14F-4D97-AF65-F5344CB8AC3E}">
        <p14:creationId xmlns:p14="http://schemas.microsoft.com/office/powerpoint/2010/main" val="4281813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92963-A9C1-97C4-A934-E92C1DCAAF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793075-6A7C-60FD-11C2-7071ECD8F2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0B6F25-4A38-0228-5A32-EA2A01BDB24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CD30B9-11C9-8005-1553-52145FE5CC3E}"/>
              </a:ext>
            </a:extLst>
          </p:cNvPr>
          <p:cNvSpPr>
            <a:spLocks noGrp="1"/>
          </p:cNvSpPr>
          <p:nvPr>
            <p:ph type="sldNum" sz="quarter" idx="5"/>
          </p:nvPr>
        </p:nvSpPr>
        <p:spPr/>
        <p:txBody>
          <a:bodyPr/>
          <a:lstStyle/>
          <a:p>
            <a:fld id="{B599EF38-D2A3-4138-8756-2E9D8D65B757}" type="slidenum">
              <a:rPr lang="en-US" smtClean="0"/>
              <a:t>16</a:t>
            </a:fld>
            <a:endParaRPr lang="en-US"/>
          </a:p>
        </p:txBody>
      </p:sp>
    </p:spTree>
    <p:extLst>
      <p:ext uri="{BB962C8B-B14F-4D97-AF65-F5344CB8AC3E}">
        <p14:creationId xmlns:p14="http://schemas.microsoft.com/office/powerpoint/2010/main" val="3855192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8.sv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svg"/><Relationship Id="rId7" Type="http://schemas.openxmlformats.org/officeDocument/2006/relationships/image" Target="../media/image12.jp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10.svg"/><Relationship Id="rId10" Type="http://schemas.openxmlformats.org/officeDocument/2006/relationships/image" Target="../media/image15.jpg"/><Relationship Id="rId4" Type="http://schemas.openxmlformats.org/officeDocument/2006/relationships/image" Target="../media/image9.png"/><Relationship Id="rId9" Type="http://schemas.openxmlformats.org/officeDocument/2006/relationships/image" Target="../media/image14.jpg"/></Relationships>
</file>

<file path=ppt/slides/_rels/slide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28.sv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28.sv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0.sv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0.sv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0.sv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chart" Target="../charts/chart1.xml"/><Relationship Id="rId5" Type="http://schemas.openxmlformats.org/officeDocument/2006/relationships/image" Target="../media/image30.sv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chart" Target="../charts/chart2.xml"/><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sv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jpg"/></Relationships>
</file>

<file path=ppt/slides/_rels/slide3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3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46.jpeg"/><Relationship Id="rId4" Type="http://schemas.openxmlformats.org/officeDocument/2006/relationships/image" Target="../media/image45.jpeg"/></Relationships>
</file>

<file path=ppt/slides/_rels/slide3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0.sv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25BDF2E-FF7A-36AA-C7B1-9795FE9C0C74}"/>
              </a:ext>
            </a:extLst>
          </p:cNvPr>
          <p:cNvGrpSpPr/>
          <p:nvPr/>
        </p:nvGrpSpPr>
        <p:grpSpPr>
          <a:xfrm>
            <a:off x="10058400" y="-38100"/>
            <a:ext cx="11740200" cy="10465025"/>
            <a:chOff x="10058400" y="-38100"/>
            <a:chExt cx="11740200" cy="10465025"/>
          </a:xfrm>
        </p:grpSpPr>
        <p:sp>
          <p:nvSpPr>
            <p:cNvPr id="16" name="Rectangle 15">
              <a:extLst>
                <a:ext uri="{FF2B5EF4-FFF2-40B4-BE49-F238E27FC236}">
                  <a16:creationId xmlns:a16="http://schemas.microsoft.com/office/drawing/2014/main" id="{96E7D15F-0606-B379-A78D-27F03F564F8F}"/>
                </a:ext>
              </a:extLst>
            </p:cNvPr>
            <p:cNvSpPr/>
            <p:nvPr/>
          </p:nvSpPr>
          <p:spPr>
            <a:xfrm>
              <a:off x="10134600" y="12700"/>
              <a:ext cx="11664000" cy="10414225"/>
            </a:xfrm>
            <a:prstGeom prst="rect">
              <a:avLst/>
            </a:prstGeom>
            <a:blipFill>
              <a:blip r:embed="rId2">
                <a:extLst>
                  <a:ext uri="{BEBA8EAE-BF5A-486C-A8C5-ECC9F3942E4B}">
                    <a14:imgProps xmlns:a14="http://schemas.microsoft.com/office/drawing/2010/main">
                      <a14:imgLayer r:embed="rId3">
                        <a14:imgEffect>
                          <a14:colorTemperature colorTemp="4665"/>
                        </a14:imgEffect>
                        <a14:imgEffect>
                          <a14:saturation sat="96000"/>
                        </a14:imgEffect>
                      </a14:imgLayer>
                    </a14:imgProps>
                  </a:ext>
                </a:extLst>
              </a:blip>
              <a:stretch>
                <a:fillRect l="-402" t="-4445" r="-8860" b="-4445"/>
              </a:stretch>
            </a:blipFill>
            <a:effectLst>
              <a:outerShdw blurRad="50800" dist="50800" dir="5400000" sx="20000" sy="20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4"/>
            <p:cNvSpPr/>
            <p:nvPr/>
          </p:nvSpPr>
          <p:spPr>
            <a:xfrm>
              <a:off x="10058400" y="-3810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dist="50800" dir="5400000" algn="ctr" rotWithShape="0">
                <a:srgbClr val="000000"/>
              </a:outerShdw>
              <a:reflection endPos="65000" dist="50800" dir="5400000" sy="-100000" algn="bl" rotWithShape="0"/>
            </a:effectLst>
          </p:spPr>
          <p:txBody>
            <a:bodyPr/>
            <a:lstStyle/>
            <a:p>
              <a:endParaRPr lang="en-US" dirty="0"/>
            </a:p>
          </p:txBody>
        </p:sp>
      </p:grpSp>
      <p:sp>
        <p:nvSpPr>
          <p:cNvPr id="5" name="Freeform 5"/>
          <p:cNvSpPr/>
          <p:nvPr/>
        </p:nvSpPr>
        <p:spPr>
          <a:xfrm rot="2824864">
            <a:off x="-4867960" y="5551876"/>
            <a:ext cx="10853228" cy="8761515"/>
          </a:xfrm>
          <a:custGeom>
            <a:avLst/>
            <a:gdLst/>
            <a:ahLst/>
            <a:cxnLst/>
            <a:rect l="l" t="t" r="r" b="b"/>
            <a:pathLst>
              <a:path w="10853228" h="8761515">
                <a:moveTo>
                  <a:pt x="0" y="0"/>
                </a:moveTo>
                <a:lnTo>
                  <a:pt x="10853228" y="0"/>
                </a:lnTo>
                <a:lnTo>
                  <a:pt x="10853228" y="8761515"/>
                </a:lnTo>
                <a:lnTo>
                  <a:pt x="0" y="87615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6" name="Freeform 6"/>
          <p:cNvSpPr/>
          <p:nvPr/>
        </p:nvSpPr>
        <p:spPr>
          <a:xfrm rot="1720112">
            <a:off x="10221175" y="-6517052"/>
            <a:ext cx="10853228" cy="8761515"/>
          </a:xfrm>
          <a:custGeom>
            <a:avLst/>
            <a:gdLst/>
            <a:ahLst/>
            <a:cxnLst/>
            <a:rect l="l" t="t" r="r" b="b"/>
            <a:pathLst>
              <a:path w="10853228" h="8761515">
                <a:moveTo>
                  <a:pt x="0" y="0"/>
                </a:moveTo>
                <a:lnTo>
                  <a:pt x="10853227" y="0"/>
                </a:lnTo>
                <a:lnTo>
                  <a:pt x="10853227" y="8761515"/>
                </a:lnTo>
                <a:lnTo>
                  <a:pt x="0" y="87615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12" name="TextBox 12"/>
          <p:cNvSpPr txBox="1"/>
          <p:nvPr/>
        </p:nvSpPr>
        <p:spPr>
          <a:xfrm>
            <a:off x="3581369" y="995985"/>
            <a:ext cx="14136755" cy="1565365"/>
          </a:xfrm>
          <a:prstGeom prst="rect">
            <a:avLst/>
          </a:prstGeom>
        </p:spPr>
        <p:txBody>
          <a:bodyPr lIns="0" tIns="0" rIns="0" bIns="0" rtlCol="0" anchor="t">
            <a:spAutoFit/>
          </a:bodyPr>
          <a:lstStyle/>
          <a:p>
            <a:pPr algn="l">
              <a:lnSpc>
                <a:spcPts val="14431"/>
              </a:lnSpc>
            </a:pPr>
            <a:r>
              <a:rPr lang="vi-VN" sz="5400" b="1">
                <a:solidFill>
                  <a:srgbClr val="FFFFFF"/>
                </a:solidFill>
                <a:latin typeface="Times New Roman" panose="02020603050405020304" pitchFamily="18" charset="0"/>
                <a:ea typeface="Cabin Semi-Bold"/>
                <a:cs typeface="Times New Roman" panose="02020603050405020304" pitchFamily="18" charset="0"/>
                <a:sym typeface="Cabin Semi-Bold"/>
              </a:rPr>
              <a:t>BÁO CÁO KHÓA LUẬN TỐT NGHIỆP</a:t>
            </a:r>
            <a:endParaRPr lang="en-US" sz="5400" b="1" dirty="0">
              <a:solidFill>
                <a:srgbClr val="FFFFFF"/>
              </a:solidFill>
              <a:latin typeface="Times New Roman" panose="02020603050405020304" pitchFamily="18" charset="0"/>
              <a:ea typeface="Cabin Semi-Bold"/>
              <a:cs typeface="Times New Roman" panose="02020603050405020304" pitchFamily="18" charset="0"/>
              <a:sym typeface="Cabin Semi-Bold"/>
            </a:endParaRPr>
          </a:p>
        </p:txBody>
      </p:sp>
      <p:pic>
        <p:nvPicPr>
          <p:cNvPr id="18" name="Picture 17" descr="A red and grey logo&#10;&#10;AI-generated content may be incorrect.">
            <a:extLst>
              <a:ext uri="{FF2B5EF4-FFF2-40B4-BE49-F238E27FC236}">
                <a16:creationId xmlns:a16="http://schemas.microsoft.com/office/drawing/2014/main" id="{F9C3D07E-3EFD-D6F2-F1B1-2AE8374886C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6660" y="647982"/>
            <a:ext cx="2508509" cy="737618"/>
          </a:xfrm>
          <a:prstGeom prst="rect">
            <a:avLst/>
          </a:prstGeom>
        </p:spPr>
      </p:pic>
      <p:sp>
        <p:nvSpPr>
          <p:cNvPr id="19" name="TextBox 12">
            <a:extLst>
              <a:ext uri="{FF2B5EF4-FFF2-40B4-BE49-F238E27FC236}">
                <a16:creationId xmlns:a16="http://schemas.microsoft.com/office/drawing/2014/main" id="{03ECEE5F-D371-94E0-BD3A-0828311CFE39}"/>
              </a:ext>
            </a:extLst>
          </p:cNvPr>
          <p:cNvSpPr txBox="1"/>
          <p:nvPr/>
        </p:nvSpPr>
        <p:spPr>
          <a:xfrm>
            <a:off x="685800" y="2350086"/>
            <a:ext cx="3505200" cy="1505220"/>
          </a:xfrm>
          <a:prstGeom prst="rect">
            <a:avLst/>
          </a:prstGeom>
        </p:spPr>
        <p:txBody>
          <a:bodyPr wrap="square" lIns="0" tIns="0" rIns="0" bIns="0" rtlCol="0" anchor="t">
            <a:spAutoFit/>
          </a:bodyPr>
          <a:lstStyle/>
          <a:p>
            <a:pPr algn="l">
              <a:lnSpc>
                <a:spcPts val="14431"/>
              </a:lnSpc>
            </a:pPr>
            <a:r>
              <a:rPr lang="vi-VN" sz="4000">
                <a:solidFill>
                  <a:srgbClr val="FFFFFF"/>
                </a:solidFill>
                <a:latin typeface="Times New Roman" panose="02020603050405020304" pitchFamily="18" charset="0"/>
                <a:ea typeface="Cabin Semi-Bold"/>
                <a:cs typeface="Times New Roman" panose="02020603050405020304" pitchFamily="18" charset="0"/>
                <a:sym typeface="Cabin Semi-Bold"/>
              </a:rPr>
              <a:t>Tên đề tài:</a:t>
            </a:r>
            <a:endParaRPr lang="en-US" sz="4000" dirty="0">
              <a:solidFill>
                <a:srgbClr val="FFFFFF"/>
              </a:solidFill>
              <a:latin typeface="Times New Roman" panose="02020603050405020304" pitchFamily="18" charset="0"/>
              <a:ea typeface="Cabin Semi-Bold"/>
              <a:cs typeface="Times New Roman" panose="02020603050405020304" pitchFamily="18" charset="0"/>
              <a:sym typeface="Cabin Semi-Bold"/>
            </a:endParaRPr>
          </a:p>
        </p:txBody>
      </p:sp>
      <p:sp>
        <p:nvSpPr>
          <p:cNvPr id="15" name="TextBox 14">
            <a:extLst>
              <a:ext uri="{FF2B5EF4-FFF2-40B4-BE49-F238E27FC236}">
                <a16:creationId xmlns:a16="http://schemas.microsoft.com/office/drawing/2014/main" id="{2951D4E7-DC1D-708C-0383-FEE384D43AF1}"/>
              </a:ext>
            </a:extLst>
          </p:cNvPr>
          <p:cNvSpPr txBox="1"/>
          <p:nvPr/>
        </p:nvSpPr>
        <p:spPr>
          <a:xfrm>
            <a:off x="1030324" y="3804907"/>
            <a:ext cx="16687800" cy="1938992"/>
          </a:xfrm>
          <a:prstGeom prst="rect">
            <a:avLst/>
          </a:prstGeom>
          <a:noFill/>
        </p:spPr>
        <p:txBody>
          <a:bodyPr wrap="square" rtlCol="0">
            <a:spAutoFit/>
          </a:bodyPr>
          <a:lstStyle/>
          <a:p>
            <a:pPr algn="ctr"/>
            <a:r>
              <a:rPr lang="vi-VN" sz="6600" b="1">
                <a:solidFill>
                  <a:schemeClr val="bg1"/>
                </a:solidFill>
                <a:latin typeface="Times New Roman" panose="02020603050405020304" pitchFamily="18" charset="0"/>
                <a:cs typeface="Times New Roman" panose="02020603050405020304" pitchFamily="18" charset="0"/>
              </a:rPr>
              <a:t> </a:t>
            </a:r>
            <a:r>
              <a:rPr lang="vi-VN" sz="5400" b="1">
                <a:solidFill>
                  <a:schemeClr val="bg1"/>
                </a:solidFill>
                <a:latin typeface="Times New Roman" panose="02020603050405020304" pitchFamily="18" charset="0"/>
                <a:cs typeface="Times New Roman" panose="02020603050405020304" pitchFamily="18" charset="0"/>
              </a:rPr>
              <a:t>WEBSITE TƯ VẤN VÀ QUẢN LÝ HỒ SƠ PHÁP LÝ TÍCH HỢP AI ĐỂ NÂNG CAO HIỆU QUẢ TRA CỨU.</a:t>
            </a:r>
            <a:endParaRPr lang="en-US" sz="6600" b="1" dirty="0">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91BD9F6F-3783-8A24-B3BA-89418E117AAB}"/>
              </a:ext>
            </a:extLst>
          </p:cNvPr>
          <p:cNvSpPr txBox="1"/>
          <p:nvPr/>
        </p:nvSpPr>
        <p:spPr>
          <a:xfrm>
            <a:off x="1676400" y="6646738"/>
            <a:ext cx="6160486" cy="553998"/>
          </a:xfrm>
          <a:prstGeom prst="rect">
            <a:avLst/>
          </a:prstGeom>
          <a:noFill/>
        </p:spPr>
        <p:txBody>
          <a:bodyPr wrap="square" rtlCol="0">
            <a:spAutoFit/>
          </a:bodyPr>
          <a:lstStyle/>
          <a:p>
            <a:r>
              <a:rPr lang="vi-VN" sz="3000">
                <a:solidFill>
                  <a:schemeClr val="bg1"/>
                </a:solidFill>
                <a:latin typeface="Times New Roman" panose="02020603050405020304" pitchFamily="18" charset="0"/>
                <a:cs typeface="Times New Roman" panose="02020603050405020304" pitchFamily="18" charset="0"/>
              </a:rPr>
              <a:t>GVHD : ThS. Lưu Văn Hiền</a:t>
            </a:r>
            <a:endParaRPr lang="en-US" sz="3000" dirty="0">
              <a:solidFill>
                <a:schemeClr val="bg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CF9DCF1E-1809-9D12-6CF2-9A7C2500A79F}"/>
              </a:ext>
            </a:extLst>
          </p:cNvPr>
          <p:cNvSpPr txBox="1"/>
          <p:nvPr/>
        </p:nvSpPr>
        <p:spPr>
          <a:xfrm>
            <a:off x="996660" y="7200736"/>
            <a:ext cx="3041940" cy="553998"/>
          </a:xfrm>
          <a:prstGeom prst="rect">
            <a:avLst/>
          </a:prstGeom>
          <a:noFill/>
        </p:spPr>
        <p:txBody>
          <a:bodyPr wrap="square" rtlCol="0">
            <a:spAutoFit/>
          </a:bodyPr>
          <a:lstStyle/>
          <a:p>
            <a:r>
              <a:rPr lang="vi-VN" sz="3000">
                <a:solidFill>
                  <a:schemeClr val="bg1"/>
                </a:solidFill>
                <a:latin typeface="Times New Roman" panose="02020603050405020304" pitchFamily="18" charset="0"/>
                <a:cs typeface="Times New Roman" panose="02020603050405020304" pitchFamily="18" charset="0"/>
              </a:rPr>
              <a:t>Thành viên:</a:t>
            </a:r>
            <a:endParaRPr lang="en-US" sz="3000" dirty="0">
              <a:solidFill>
                <a:schemeClr val="bg1"/>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C6C98F3F-D414-2314-EFC1-8612C2104F55}"/>
              </a:ext>
            </a:extLst>
          </p:cNvPr>
          <p:cNvSpPr txBox="1"/>
          <p:nvPr/>
        </p:nvSpPr>
        <p:spPr>
          <a:xfrm>
            <a:off x="3051100" y="7200736"/>
            <a:ext cx="5398486" cy="2400657"/>
          </a:xfrm>
          <a:prstGeom prst="rect">
            <a:avLst/>
          </a:prstGeom>
          <a:noFill/>
        </p:spPr>
        <p:txBody>
          <a:bodyPr wrap="square" rtlCol="0">
            <a:spAutoFit/>
          </a:bodyPr>
          <a:lstStyle/>
          <a:p>
            <a:r>
              <a:rPr lang="vi-VN" sz="3000">
                <a:solidFill>
                  <a:schemeClr val="bg1"/>
                </a:solidFill>
                <a:latin typeface="Times New Roman" panose="02020603050405020304" pitchFamily="18" charset="0"/>
                <a:cs typeface="Times New Roman" panose="02020603050405020304" pitchFamily="18" charset="0"/>
              </a:rPr>
              <a:t>Huỳnh Văn Quý</a:t>
            </a:r>
          </a:p>
          <a:p>
            <a:r>
              <a:rPr lang="vi-VN" sz="3000">
                <a:solidFill>
                  <a:schemeClr val="bg1"/>
                </a:solidFill>
                <a:latin typeface="Times New Roman" panose="02020603050405020304" pitchFamily="18" charset="0"/>
                <a:cs typeface="Times New Roman" panose="02020603050405020304" pitchFamily="18" charset="0"/>
              </a:rPr>
              <a:t>Trần Kim Thịnh</a:t>
            </a:r>
          </a:p>
          <a:p>
            <a:r>
              <a:rPr lang="vi-VN" sz="3000">
                <a:solidFill>
                  <a:schemeClr val="bg1"/>
                </a:solidFill>
                <a:latin typeface="Times New Roman" panose="02020603050405020304" pitchFamily="18" charset="0"/>
                <a:cs typeface="Times New Roman" panose="02020603050405020304" pitchFamily="18" charset="0"/>
              </a:rPr>
              <a:t>Phạm Minh Quân</a:t>
            </a:r>
          </a:p>
          <a:p>
            <a:r>
              <a:rPr lang="vi-VN" sz="3000">
                <a:solidFill>
                  <a:schemeClr val="bg1"/>
                </a:solidFill>
                <a:latin typeface="Times New Roman" panose="02020603050405020304" pitchFamily="18" charset="0"/>
                <a:cs typeface="Times New Roman" panose="02020603050405020304" pitchFamily="18" charset="0"/>
              </a:rPr>
              <a:t>Lê Hoàng Phúc</a:t>
            </a:r>
          </a:p>
          <a:p>
            <a:r>
              <a:rPr lang="vi-VN" sz="3000">
                <a:solidFill>
                  <a:schemeClr val="bg1"/>
                </a:solidFill>
                <a:latin typeface="Times New Roman" panose="02020603050405020304" pitchFamily="18" charset="0"/>
                <a:cs typeface="Times New Roman" panose="02020603050405020304" pitchFamily="18" charset="0"/>
              </a:rPr>
              <a:t>Nguyễn Ngọc Kỳ Phương</a:t>
            </a:r>
            <a:endParaRPr lang="en-US" sz="3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FCA2E-2F85-E96E-437F-44B5CB2BC2E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EAA6F7A-E9CA-15E0-959E-2D858D6CDB62}"/>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FF7DA82-8985-1D50-6A7E-D43AFBEA76DA}"/>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7B20A5EF-2506-1F87-56BE-FFBFC9F60881}"/>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4" name="Picture 3" descr="A diagram of scrum&#10;&#10;AI-generated content may be incorrect.">
            <a:extLst>
              <a:ext uri="{FF2B5EF4-FFF2-40B4-BE49-F238E27FC236}">
                <a16:creationId xmlns:a16="http://schemas.microsoft.com/office/drawing/2014/main" id="{FE35B591-061D-F73B-F78F-3D2A7D0A999A}"/>
              </a:ext>
            </a:extLst>
          </p:cNvPr>
          <p:cNvPicPr>
            <a:picLocks noChangeAspect="1"/>
          </p:cNvPicPr>
          <p:nvPr/>
        </p:nvPicPr>
        <p:blipFill>
          <a:blip r:embed="rId6"/>
          <a:stretch>
            <a:fillRect/>
          </a:stretch>
        </p:blipFill>
        <p:spPr>
          <a:xfrm>
            <a:off x="752475" y="567051"/>
            <a:ext cx="16840200" cy="9152898"/>
          </a:xfrm>
          <a:prstGeom prst="rect">
            <a:avLst/>
          </a:prstGeom>
        </p:spPr>
      </p:pic>
    </p:spTree>
    <p:extLst>
      <p:ext uri="{BB962C8B-B14F-4D97-AF65-F5344CB8AC3E}">
        <p14:creationId xmlns:p14="http://schemas.microsoft.com/office/powerpoint/2010/main" val="84192001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CB6CAA6A-C0B5-EF56-4F7F-36020612746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ACE965D-452B-3D35-9AE3-503C3B0342ED}"/>
              </a:ext>
            </a:extLst>
          </p:cNvPr>
          <p:cNvGrpSpPr/>
          <p:nvPr/>
        </p:nvGrpSpPr>
        <p:grpSpPr>
          <a:xfrm>
            <a:off x="1143000" y="2324100"/>
            <a:ext cx="16649732" cy="6184145"/>
            <a:chOff x="0" y="0"/>
            <a:chExt cx="1949876" cy="446022"/>
          </a:xfrm>
        </p:grpSpPr>
        <p:sp>
          <p:nvSpPr>
            <p:cNvPr id="3" name="Freeform 3">
              <a:extLst>
                <a:ext uri="{FF2B5EF4-FFF2-40B4-BE49-F238E27FC236}">
                  <a16:creationId xmlns:a16="http://schemas.microsoft.com/office/drawing/2014/main" id="{02FFE83A-A509-113D-4CB0-AC47FF06178D}"/>
                </a:ext>
              </a:extLst>
            </p:cNvPr>
            <p:cNvSpPr/>
            <p:nvPr/>
          </p:nvSpPr>
          <p:spPr>
            <a:xfrm>
              <a:off x="0" y="0"/>
              <a:ext cx="1949876" cy="446022"/>
            </a:xfrm>
            <a:custGeom>
              <a:avLst/>
              <a:gdLst/>
              <a:ahLst/>
              <a:cxnLst/>
              <a:rect l="l" t="t" r="r" b="b"/>
              <a:pathLst>
                <a:path w="1949876" h="446022">
                  <a:moveTo>
                    <a:pt x="31372" y="0"/>
                  </a:moveTo>
                  <a:lnTo>
                    <a:pt x="1918505" y="0"/>
                  </a:lnTo>
                  <a:cubicBezTo>
                    <a:pt x="1926825" y="0"/>
                    <a:pt x="1934804" y="3305"/>
                    <a:pt x="1940688" y="9189"/>
                  </a:cubicBezTo>
                  <a:cubicBezTo>
                    <a:pt x="1946571" y="15072"/>
                    <a:pt x="1949876" y="23051"/>
                    <a:pt x="1949876" y="31372"/>
                  </a:cubicBezTo>
                  <a:lnTo>
                    <a:pt x="1949876" y="414650"/>
                  </a:lnTo>
                  <a:cubicBezTo>
                    <a:pt x="1949876" y="431976"/>
                    <a:pt x="1935831" y="446022"/>
                    <a:pt x="1918505" y="446022"/>
                  </a:cubicBezTo>
                  <a:lnTo>
                    <a:pt x="31372" y="446022"/>
                  </a:lnTo>
                  <a:cubicBezTo>
                    <a:pt x="14046" y="446022"/>
                    <a:pt x="0" y="431976"/>
                    <a:pt x="0" y="414650"/>
                  </a:cubicBezTo>
                  <a:lnTo>
                    <a:pt x="0" y="31372"/>
                  </a:lnTo>
                  <a:cubicBezTo>
                    <a:pt x="0" y="14046"/>
                    <a:pt x="14046" y="0"/>
                    <a:pt x="31372" y="0"/>
                  </a:cubicBezTo>
                  <a:close/>
                </a:path>
              </a:pathLst>
            </a:custGeom>
            <a:solidFill>
              <a:srgbClr val="73C7DD">
                <a:alpha val="14902"/>
              </a:srgbClr>
            </a:solidFill>
          </p:spPr>
          <p:txBody>
            <a:bodyPr/>
            <a:lstStyle/>
            <a:p>
              <a:endParaRPr lang="en-US"/>
            </a:p>
          </p:txBody>
        </p:sp>
        <p:sp>
          <p:nvSpPr>
            <p:cNvPr id="4" name="TextBox 4">
              <a:extLst>
                <a:ext uri="{FF2B5EF4-FFF2-40B4-BE49-F238E27FC236}">
                  <a16:creationId xmlns:a16="http://schemas.microsoft.com/office/drawing/2014/main" id="{85153020-5062-C6F8-7130-86021008ED33}"/>
                </a:ext>
              </a:extLst>
            </p:cNvPr>
            <p:cNvSpPr txBox="1"/>
            <p:nvPr/>
          </p:nvSpPr>
          <p:spPr>
            <a:xfrm>
              <a:off x="0" y="-47625"/>
              <a:ext cx="1949876" cy="493647"/>
            </a:xfrm>
            <a:prstGeom prst="rect">
              <a:avLst/>
            </a:prstGeom>
          </p:spPr>
          <p:txBody>
            <a:bodyPr lIns="50800" tIns="50800" rIns="50800" bIns="50800" rtlCol="0" anchor="ctr"/>
            <a:lstStyle/>
            <a:p>
              <a:pPr algn="ctr">
                <a:lnSpc>
                  <a:spcPts val="3359"/>
                </a:lnSpc>
              </a:pPr>
              <a:endParaRPr/>
            </a:p>
          </p:txBody>
        </p:sp>
      </p:grpSp>
      <p:sp>
        <p:nvSpPr>
          <p:cNvPr id="11" name="Freeform 11">
            <a:extLst>
              <a:ext uri="{FF2B5EF4-FFF2-40B4-BE49-F238E27FC236}">
                <a16:creationId xmlns:a16="http://schemas.microsoft.com/office/drawing/2014/main" id="{4808211F-EEAB-1808-8261-CF9410B0D67E}"/>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B326A1B7-7AF7-922B-8FEB-729785E435F4}"/>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64695E3D-89B0-9E7F-A59A-3C82D0066E91}"/>
              </a:ext>
            </a:extLst>
          </p:cNvPr>
          <p:cNvSpPr txBox="1"/>
          <p:nvPr/>
        </p:nvSpPr>
        <p:spPr>
          <a:xfrm>
            <a:off x="685800" y="495300"/>
            <a:ext cx="5334000" cy="1199111"/>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Ưu điểm </a:t>
            </a:r>
            <a:endParaRPr lang="en-US" sz="6000" b="1">
              <a:solidFill>
                <a:srgbClr val="FFFFFF"/>
              </a:solidFill>
              <a:latin typeface="+mj-lt"/>
              <a:ea typeface="Cabin Medium"/>
              <a:cs typeface="Cabin Medium"/>
              <a:sym typeface="Cabin Medium"/>
            </a:endParaRPr>
          </a:p>
        </p:txBody>
      </p:sp>
      <p:sp>
        <p:nvSpPr>
          <p:cNvPr id="33" name="TextBox 9">
            <a:extLst>
              <a:ext uri="{FF2B5EF4-FFF2-40B4-BE49-F238E27FC236}">
                <a16:creationId xmlns:a16="http://schemas.microsoft.com/office/drawing/2014/main" id="{E07D0667-2FA2-AE22-CD00-989B1AF71541}"/>
              </a:ext>
            </a:extLst>
          </p:cNvPr>
          <p:cNvSpPr txBox="1"/>
          <p:nvPr/>
        </p:nvSpPr>
        <p:spPr>
          <a:xfrm>
            <a:off x="1428766" y="2684539"/>
            <a:ext cx="16078200" cy="6155531"/>
          </a:xfrm>
          <a:prstGeom prst="rect">
            <a:avLst/>
          </a:prstGeom>
        </p:spPr>
        <p:txBody>
          <a:bodyPr wrap="square" lIns="0" tIns="0" rIns="0" bIns="0" rtlCol="0" anchor="t">
            <a:spAutoFit/>
          </a:bodyPr>
          <a:lstStyle/>
          <a:p>
            <a:pPr lvl="1" algn="just"/>
            <a:r>
              <a:rPr lang="vi-VN" sz="3600">
                <a:solidFill>
                  <a:schemeClr val="bg1"/>
                </a:solidFill>
                <a:latin typeface="+mj-lt"/>
                <a:ea typeface="Cabin Medium"/>
                <a:cs typeface="Cabin Medium"/>
                <a:sym typeface="Cabin Medium"/>
              </a:rPr>
              <a:t>Tính linh hoạt cao: Scrum cho phép điều chỉnh yêu cầu và ưu tiên trong suốt dự án, phù hợp với các dự án có sự thay đổi thường xuyên </a:t>
            </a:r>
          </a:p>
          <a:p>
            <a:pPr lvl="1" algn="just"/>
            <a:r>
              <a:rPr lang="vi-VN" sz="3600">
                <a:solidFill>
                  <a:schemeClr val="bg1"/>
                </a:solidFill>
                <a:latin typeface="+mj-lt"/>
                <a:ea typeface="Cabin Medium"/>
                <a:cs typeface="Cabin Medium"/>
                <a:sym typeface="Cabin Medium"/>
              </a:rPr>
              <a:t>Tăng cường hợp tác: Nhóm làm việc chặt chẽ qua các cuộc họp hàng ngày (Daily Scrum) và đánh giá định kỳ (Sprint Review), cải thiện giao tiếp và đồng bộ.</a:t>
            </a:r>
          </a:p>
          <a:p>
            <a:pPr lvl="1" algn="just"/>
            <a:r>
              <a:rPr lang="vi-VN" sz="3600">
                <a:solidFill>
                  <a:schemeClr val="bg1"/>
                </a:solidFill>
                <a:latin typeface="+mj-lt"/>
                <a:ea typeface="Cabin Medium"/>
                <a:cs typeface="Cabin Medium"/>
                <a:sym typeface="Cabin Medium"/>
              </a:rPr>
              <a:t>Giao sản phẩm nhanh: Các Sprint ngắn (thường 1-4 tuần) giúp tạo ra sản phẩm khả dụng nhanh chóng, cho phép phản hồi sớm từ khách hàng.</a:t>
            </a:r>
          </a:p>
          <a:p>
            <a:pPr lvl="1" algn="just"/>
            <a:r>
              <a:rPr lang="vi-VN" sz="3600">
                <a:solidFill>
                  <a:schemeClr val="bg1"/>
                </a:solidFill>
                <a:latin typeface="+mj-lt"/>
                <a:ea typeface="Cabin Medium"/>
                <a:cs typeface="Cabin Medium"/>
                <a:sym typeface="Cabin Medium"/>
              </a:rPr>
              <a:t>Tập trung vào giá trị: Ưu tiên các tính năng quan trọng nhất (theo Product Backlog), đảm bảo mang lại giá trị tối đa cho khách hàng.</a:t>
            </a:r>
          </a:p>
          <a:p>
            <a:pPr lvl="1" algn="just"/>
            <a:r>
              <a:rPr lang="vi-VN" sz="3600">
                <a:solidFill>
                  <a:schemeClr val="bg1"/>
                </a:solidFill>
                <a:latin typeface="+mj-lt"/>
                <a:ea typeface="Cabin Medium"/>
                <a:cs typeface="Cabin Medium"/>
                <a:sym typeface="Cabin Medium"/>
              </a:rPr>
              <a:t>Cải tiến liên tục: Qua các buổi Sprint Retrospective, nhóm học hỏi và tối ưu hóa quy trình làm việc.</a:t>
            </a:r>
          </a:p>
          <a:p>
            <a:pPr lvl="1" algn="just"/>
            <a:endParaRPr lang="vi-VN" sz="4000">
              <a:solidFill>
                <a:schemeClr val="bg1"/>
              </a:solidFill>
              <a:latin typeface="+mj-lt"/>
              <a:ea typeface="Cabin Medium"/>
              <a:cs typeface="Cabin Medium"/>
              <a:sym typeface="Cabin Medium"/>
            </a:endParaRPr>
          </a:p>
        </p:txBody>
      </p:sp>
    </p:spTree>
    <p:extLst>
      <p:ext uri="{BB962C8B-B14F-4D97-AF65-F5344CB8AC3E}">
        <p14:creationId xmlns:p14="http://schemas.microsoft.com/office/powerpoint/2010/main" val="11386808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71FD0C15-3969-4F78-D31D-827BE8BC2A9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EA9AEC3-117A-DB45-49AF-21FD596B3EBD}"/>
              </a:ext>
            </a:extLst>
          </p:cNvPr>
          <p:cNvGrpSpPr/>
          <p:nvPr/>
        </p:nvGrpSpPr>
        <p:grpSpPr>
          <a:xfrm>
            <a:off x="1219200" y="2400300"/>
            <a:ext cx="16649732" cy="6184145"/>
            <a:chOff x="0" y="0"/>
            <a:chExt cx="1949876" cy="446022"/>
          </a:xfrm>
        </p:grpSpPr>
        <p:sp>
          <p:nvSpPr>
            <p:cNvPr id="3" name="Freeform 3">
              <a:extLst>
                <a:ext uri="{FF2B5EF4-FFF2-40B4-BE49-F238E27FC236}">
                  <a16:creationId xmlns:a16="http://schemas.microsoft.com/office/drawing/2014/main" id="{00F7DF88-59B1-0CA4-E0CA-40A0319DFA54}"/>
                </a:ext>
              </a:extLst>
            </p:cNvPr>
            <p:cNvSpPr/>
            <p:nvPr/>
          </p:nvSpPr>
          <p:spPr>
            <a:xfrm>
              <a:off x="0" y="0"/>
              <a:ext cx="1949876" cy="446022"/>
            </a:xfrm>
            <a:custGeom>
              <a:avLst/>
              <a:gdLst/>
              <a:ahLst/>
              <a:cxnLst/>
              <a:rect l="l" t="t" r="r" b="b"/>
              <a:pathLst>
                <a:path w="1949876" h="446022">
                  <a:moveTo>
                    <a:pt x="31372" y="0"/>
                  </a:moveTo>
                  <a:lnTo>
                    <a:pt x="1918505" y="0"/>
                  </a:lnTo>
                  <a:cubicBezTo>
                    <a:pt x="1926825" y="0"/>
                    <a:pt x="1934804" y="3305"/>
                    <a:pt x="1940688" y="9189"/>
                  </a:cubicBezTo>
                  <a:cubicBezTo>
                    <a:pt x="1946571" y="15072"/>
                    <a:pt x="1949876" y="23051"/>
                    <a:pt x="1949876" y="31372"/>
                  </a:cubicBezTo>
                  <a:lnTo>
                    <a:pt x="1949876" y="414650"/>
                  </a:lnTo>
                  <a:cubicBezTo>
                    <a:pt x="1949876" y="431976"/>
                    <a:pt x="1935831" y="446022"/>
                    <a:pt x="1918505" y="446022"/>
                  </a:cubicBezTo>
                  <a:lnTo>
                    <a:pt x="31372" y="446022"/>
                  </a:lnTo>
                  <a:cubicBezTo>
                    <a:pt x="14046" y="446022"/>
                    <a:pt x="0" y="431976"/>
                    <a:pt x="0" y="414650"/>
                  </a:cubicBezTo>
                  <a:lnTo>
                    <a:pt x="0" y="31372"/>
                  </a:lnTo>
                  <a:cubicBezTo>
                    <a:pt x="0" y="14046"/>
                    <a:pt x="14046" y="0"/>
                    <a:pt x="31372" y="0"/>
                  </a:cubicBezTo>
                  <a:close/>
                </a:path>
              </a:pathLst>
            </a:custGeom>
            <a:solidFill>
              <a:srgbClr val="73C7DD">
                <a:alpha val="14902"/>
              </a:srgbClr>
            </a:solidFill>
          </p:spPr>
          <p:txBody>
            <a:bodyPr/>
            <a:lstStyle/>
            <a:p>
              <a:endParaRPr lang="en-US"/>
            </a:p>
          </p:txBody>
        </p:sp>
        <p:sp>
          <p:nvSpPr>
            <p:cNvPr id="4" name="TextBox 4">
              <a:extLst>
                <a:ext uri="{FF2B5EF4-FFF2-40B4-BE49-F238E27FC236}">
                  <a16:creationId xmlns:a16="http://schemas.microsoft.com/office/drawing/2014/main" id="{B232CCCC-DCFE-96DB-4181-53D91B55E8B9}"/>
                </a:ext>
              </a:extLst>
            </p:cNvPr>
            <p:cNvSpPr txBox="1"/>
            <p:nvPr/>
          </p:nvSpPr>
          <p:spPr>
            <a:xfrm>
              <a:off x="0" y="-47625"/>
              <a:ext cx="1949876" cy="493647"/>
            </a:xfrm>
            <a:prstGeom prst="rect">
              <a:avLst/>
            </a:prstGeom>
          </p:spPr>
          <p:txBody>
            <a:bodyPr lIns="50800" tIns="50800" rIns="50800" bIns="50800" rtlCol="0" anchor="ctr"/>
            <a:lstStyle/>
            <a:p>
              <a:pPr algn="ctr">
                <a:lnSpc>
                  <a:spcPts val="3359"/>
                </a:lnSpc>
              </a:pPr>
              <a:endParaRPr/>
            </a:p>
          </p:txBody>
        </p:sp>
      </p:grpSp>
      <p:sp>
        <p:nvSpPr>
          <p:cNvPr id="11" name="Freeform 11">
            <a:extLst>
              <a:ext uri="{FF2B5EF4-FFF2-40B4-BE49-F238E27FC236}">
                <a16:creationId xmlns:a16="http://schemas.microsoft.com/office/drawing/2014/main" id="{227C3C02-1C41-B91E-0E12-FE6BF3C5781A}"/>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360DDC42-4E3D-B16D-2371-28A3743ABC76}"/>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10627C4C-8177-270D-4C00-C1BA80399692}"/>
              </a:ext>
            </a:extLst>
          </p:cNvPr>
          <p:cNvSpPr txBox="1"/>
          <p:nvPr/>
        </p:nvSpPr>
        <p:spPr>
          <a:xfrm>
            <a:off x="685800" y="495300"/>
            <a:ext cx="5334000" cy="1199111"/>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Nhược điểm </a:t>
            </a:r>
            <a:endParaRPr lang="en-US" sz="6000" b="1">
              <a:solidFill>
                <a:srgbClr val="FFFFFF"/>
              </a:solidFill>
              <a:latin typeface="+mj-lt"/>
              <a:ea typeface="Cabin Medium"/>
              <a:cs typeface="Cabin Medium"/>
              <a:sym typeface="Cabin Medium"/>
            </a:endParaRPr>
          </a:p>
        </p:txBody>
      </p:sp>
      <p:sp>
        <p:nvSpPr>
          <p:cNvPr id="33" name="TextBox 9">
            <a:extLst>
              <a:ext uri="{FF2B5EF4-FFF2-40B4-BE49-F238E27FC236}">
                <a16:creationId xmlns:a16="http://schemas.microsoft.com/office/drawing/2014/main" id="{44A2D649-FB65-217F-5F46-F1FCEB376F76}"/>
              </a:ext>
            </a:extLst>
          </p:cNvPr>
          <p:cNvSpPr txBox="1"/>
          <p:nvPr/>
        </p:nvSpPr>
        <p:spPr>
          <a:xfrm>
            <a:off x="1504966" y="2484127"/>
            <a:ext cx="16078200" cy="1241878"/>
          </a:xfrm>
          <a:prstGeom prst="rect">
            <a:avLst/>
          </a:prstGeom>
        </p:spPr>
        <p:txBody>
          <a:bodyPr wrap="square" lIns="0" tIns="0" rIns="0" bIns="0" rtlCol="0" anchor="t">
            <a:spAutoFit/>
          </a:bodyPr>
          <a:lstStyle/>
          <a:p>
            <a:pPr lvl="1" algn="just">
              <a:lnSpc>
                <a:spcPct val="150000"/>
              </a:lnSpc>
            </a:pPr>
            <a:endParaRPr lang="en-US" sz="6000">
              <a:solidFill>
                <a:schemeClr val="bg1"/>
              </a:solidFill>
              <a:latin typeface="+mj-lt"/>
              <a:ea typeface="Cabin Medium"/>
              <a:cs typeface="Cabin Medium"/>
              <a:sym typeface="Cabin Medium"/>
            </a:endParaRPr>
          </a:p>
        </p:txBody>
      </p:sp>
      <p:sp>
        <p:nvSpPr>
          <p:cNvPr id="13" name="TextBox 12">
            <a:extLst>
              <a:ext uri="{FF2B5EF4-FFF2-40B4-BE49-F238E27FC236}">
                <a16:creationId xmlns:a16="http://schemas.microsoft.com/office/drawing/2014/main" id="{42B58D0B-14C4-D23E-278D-DA5815ECA6F8}"/>
              </a:ext>
            </a:extLst>
          </p:cNvPr>
          <p:cNvSpPr txBox="1"/>
          <p:nvPr/>
        </p:nvSpPr>
        <p:spPr>
          <a:xfrm>
            <a:off x="2133600" y="3009900"/>
            <a:ext cx="15316200" cy="5509200"/>
          </a:xfrm>
          <a:prstGeom prst="rect">
            <a:avLst/>
          </a:prstGeom>
          <a:noFill/>
        </p:spPr>
        <p:txBody>
          <a:bodyPr wrap="square" rtlCol="0">
            <a:spAutoFit/>
          </a:bodyPr>
          <a:lstStyle/>
          <a:p>
            <a:pPr algn="just"/>
            <a:r>
              <a:rPr lang="en-US" sz="3200">
                <a:solidFill>
                  <a:schemeClr val="bg1"/>
                </a:solidFill>
                <a:latin typeface="Times New Roman" panose="02020603050405020304" pitchFamily="18" charset="0"/>
                <a:cs typeface="Times New Roman" panose="02020603050405020304" pitchFamily="18" charset="0"/>
              </a:rPr>
              <a:t>Phụ thuộc vào đội ngũ: Scrum yêu cầu nhóm tự quản lý, có kỷ luật và kỹ năng cao; nếu thiếu kinh nghiệm hoặc cam kết, hiệu quả có thể giảm.</a:t>
            </a:r>
            <a:endParaRPr lang="vi-VN" sz="3200">
              <a:solidFill>
                <a:schemeClr val="bg1"/>
              </a:solidFill>
              <a:latin typeface="Times New Roman" panose="02020603050405020304" pitchFamily="18" charset="0"/>
              <a:cs typeface="Times New Roman" panose="02020603050405020304" pitchFamily="18" charset="0"/>
            </a:endParaRPr>
          </a:p>
          <a:p>
            <a:pPr algn="just"/>
            <a:r>
              <a:rPr lang="vi-VN" sz="3200">
                <a:solidFill>
                  <a:schemeClr val="bg1"/>
                </a:solidFill>
                <a:latin typeface="Times New Roman" panose="02020603050405020304" pitchFamily="18" charset="0"/>
                <a:cs typeface="Times New Roman" panose="02020603050405020304" pitchFamily="18" charset="0"/>
              </a:rPr>
              <a:t>Khó ước lượng thời gian và chi phí: Do tính linh hoạt, việc dự đoán chính xác thời gian hoàn thành hoặc ngân sách cho toàn dự án có thể gặp khó khăn.</a:t>
            </a:r>
          </a:p>
          <a:p>
            <a:pPr algn="just"/>
            <a:r>
              <a:rPr lang="vi-VN" sz="3200">
                <a:solidFill>
                  <a:schemeClr val="bg1"/>
                </a:solidFill>
                <a:latin typeface="Times New Roman" panose="02020603050405020304" pitchFamily="18" charset="0"/>
                <a:cs typeface="Times New Roman" panose="02020603050405020304" pitchFamily="18" charset="0"/>
              </a:rPr>
              <a:t>Yêu cầu sự tham gia tích cực của khách hàng: Cần khách hàng hoặc Product Owner tham gia liên tục để định hướng và phản hồi, nếu không dự án dễ đi lệch.</a:t>
            </a:r>
          </a:p>
          <a:p>
            <a:pPr algn="just"/>
            <a:r>
              <a:rPr lang="vi-VN" sz="3200">
                <a:solidFill>
                  <a:schemeClr val="bg1"/>
                </a:solidFill>
                <a:latin typeface="Times New Roman" panose="02020603050405020304" pitchFamily="18" charset="0"/>
                <a:cs typeface="Times New Roman" panose="02020603050405020304" pitchFamily="18" charset="0"/>
              </a:rPr>
              <a:t>Tài liệu hạn chế: Scrum ưu tiên sản phẩm hoạt động hơn tài liệu chi tiết, có thể gây khó khăn cho các dự án cần tài liệu đầy đủ hoặc chuyển giao sau này.</a:t>
            </a:r>
          </a:p>
          <a:p>
            <a:pPr algn="just"/>
            <a:r>
              <a:rPr lang="en-US" sz="3200">
                <a:solidFill>
                  <a:schemeClr val="bg1"/>
                </a:solidFill>
                <a:effectLst/>
                <a:latin typeface="Times New Roman" panose="02020603050405020304" pitchFamily="18" charset="0"/>
                <a:cs typeface="Times New Roman" panose="02020603050405020304" pitchFamily="18" charset="0"/>
              </a:rPr>
              <a:t>Không phù hợp với mọi dự án: Scrum hiệu quả nhất với các dự án phức tạp, thay đổi nhiều; các dự án có yêu cầu cố định hoặc quy mô nhỏ có thể không cần Scrum</a:t>
            </a:r>
          </a:p>
          <a:p>
            <a:pPr algn="just"/>
            <a:endParaRPr lang="en-US" sz="32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401685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48837-DE3A-2C57-59B2-3AB6F12FF3F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76ED8B1-4706-015F-A382-44C9FE7A7402}"/>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CA2C7F55-CFEB-163D-9450-D6CB3F59C705}"/>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04775FEB-3A83-D616-5B57-2A1B703192A8}"/>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BD02ADA9-8353-D1EA-275B-AC0263A33A68}"/>
              </a:ext>
            </a:extLst>
          </p:cNvPr>
          <p:cNvSpPr txBox="1"/>
          <p:nvPr/>
        </p:nvSpPr>
        <p:spPr>
          <a:xfrm>
            <a:off x="3581400" y="4016035"/>
            <a:ext cx="11587702"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III. KẾ HOẶCH DỰ ÁN </a:t>
            </a:r>
            <a:endParaRPr lang="en-US" sz="8499" b="1">
              <a:solidFill>
                <a:srgbClr val="FFFFFF"/>
              </a:solidFill>
              <a:latin typeface="+mj-lt"/>
              <a:ea typeface="Cabin Medium"/>
              <a:cs typeface="Cabin Medium"/>
              <a:sym typeface="Cabin Medium"/>
            </a:endParaRPr>
          </a:p>
        </p:txBody>
      </p:sp>
    </p:spTree>
    <p:extLst>
      <p:ext uri="{BB962C8B-B14F-4D97-AF65-F5344CB8AC3E}">
        <p14:creationId xmlns:p14="http://schemas.microsoft.com/office/powerpoint/2010/main" val="305340659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BBE10-E794-015A-FA75-BA56E3FE133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FC65331-F180-CD3A-84CC-8425DB748148}"/>
              </a:ext>
            </a:extLst>
          </p:cNvPr>
          <p:cNvSpPr/>
          <p:nvPr/>
        </p:nvSpPr>
        <p:spPr>
          <a:xfrm rot="-10800000">
            <a:off x="-29437" y="-21007"/>
            <a:ext cx="18384975" cy="10329013"/>
          </a:xfrm>
          <a:custGeom>
            <a:avLst/>
            <a:gdLst/>
            <a:ahLst/>
            <a:cxnLst/>
            <a:rect l="l" t="t" r="r" b="b"/>
            <a:pathLst>
              <a:path w="18384975" h="10329013">
                <a:moveTo>
                  <a:pt x="0" y="0"/>
                </a:moveTo>
                <a:lnTo>
                  <a:pt x="18384974" y="0"/>
                </a:lnTo>
                <a:lnTo>
                  <a:pt x="18384974" y="10329014"/>
                </a:lnTo>
                <a:lnTo>
                  <a:pt x="0" y="103290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43293939-D243-7966-F780-E1C15E9AB628}"/>
              </a:ext>
            </a:extLst>
          </p:cNvPr>
          <p:cNvSpPr/>
          <p:nvPr/>
        </p:nvSpPr>
        <p:spPr>
          <a:xfrm rot="1169164" flipH="1">
            <a:off x="-3133105" y="5420749"/>
            <a:ext cx="13641572" cy="11086877"/>
          </a:xfrm>
          <a:custGeom>
            <a:avLst/>
            <a:gdLst/>
            <a:ahLst/>
            <a:cxnLst/>
            <a:rect l="l" t="t" r="r" b="b"/>
            <a:pathLst>
              <a:path w="13641572" h="11086877">
                <a:moveTo>
                  <a:pt x="13641571" y="0"/>
                </a:moveTo>
                <a:lnTo>
                  <a:pt x="0" y="0"/>
                </a:lnTo>
                <a:lnTo>
                  <a:pt x="0" y="11086877"/>
                </a:lnTo>
                <a:lnTo>
                  <a:pt x="13641571" y="11086877"/>
                </a:lnTo>
                <a:lnTo>
                  <a:pt x="1364157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C25B9991-5B08-AD04-8CFD-0AFC3B518F38}"/>
              </a:ext>
            </a:extLst>
          </p:cNvPr>
          <p:cNvSpPr/>
          <p:nvPr/>
        </p:nvSpPr>
        <p:spPr>
          <a:xfrm rot="-2409494" flipH="1">
            <a:off x="11297360" y="-7733888"/>
            <a:ext cx="12856110" cy="10448511"/>
          </a:xfrm>
          <a:custGeom>
            <a:avLst/>
            <a:gdLst/>
            <a:ahLst/>
            <a:cxnLst/>
            <a:rect l="l" t="t" r="r" b="b"/>
            <a:pathLst>
              <a:path w="12856110" h="10448511">
                <a:moveTo>
                  <a:pt x="12856110" y="0"/>
                </a:moveTo>
                <a:lnTo>
                  <a:pt x="0" y="0"/>
                </a:lnTo>
                <a:lnTo>
                  <a:pt x="0" y="10448511"/>
                </a:lnTo>
                <a:lnTo>
                  <a:pt x="12856110" y="10448511"/>
                </a:lnTo>
                <a:lnTo>
                  <a:pt x="1285611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5" name="Group 5">
            <a:extLst>
              <a:ext uri="{FF2B5EF4-FFF2-40B4-BE49-F238E27FC236}">
                <a16:creationId xmlns:a16="http://schemas.microsoft.com/office/drawing/2014/main" id="{E6339DF7-97DA-A1B6-4201-4FE40BF14280}"/>
              </a:ext>
            </a:extLst>
          </p:cNvPr>
          <p:cNvGrpSpPr/>
          <p:nvPr/>
        </p:nvGrpSpPr>
        <p:grpSpPr>
          <a:xfrm>
            <a:off x="468937" y="244481"/>
            <a:ext cx="6437487" cy="1476515"/>
            <a:chOff x="0" y="9525"/>
            <a:chExt cx="8583316" cy="5533983"/>
          </a:xfrm>
        </p:grpSpPr>
        <p:sp>
          <p:nvSpPr>
            <p:cNvPr id="6" name="TextBox 6">
              <a:extLst>
                <a:ext uri="{FF2B5EF4-FFF2-40B4-BE49-F238E27FC236}">
                  <a16:creationId xmlns:a16="http://schemas.microsoft.com/office/drawing/2014/main" id="{B4CA83C9-67C4-FE38-6DD6-12A98A64B3E2}"/>
                </a:ext>
              </a:extLst>
            </p:cNvPr>
            <p:cNvSpPr txBox="1"/>
            <p:nvPr/>
          </p:nvSpPr>
          <p:spPr>
            <a:xfrm>
              <a:off x="0" y="9525"/>
              <a:ext cx="8583316" cy="3417384"/>
            </a:xfrm>
            <a:prstGeom prst="rect">
              <a:avLst/>
            </a:prstGeom>
          </p:spPr>
          <p:txBody>
            <a:bodyPr lIns="0" tIns="0" rIns="0" bIns="0" rtlCol="0" anchor="t">
              <a:spAutoFit/>
            </a:bodyPr>
            <a:lstStyle/>
            <a:p>
              <a:pPr algn="l">
                <a:lnSpc>
                  <a:spcPts val="7859"/>
                </a:lnSpc>
              </a:pPr>
              <a:r>
                <a:rPr lang="vi-VN" sz="4400" b="1">
                  <a:solidFill>
                    <a:srgbClr val="FFFFFF"/>
                  </a:solidFill>
                  <a:latin typeface="Cabin Medium"/>
                  <a:ea typeface="Cabin Medium"/>
                  <a:cs typeface="Cabin Medium"/>
                  <a:sym typeface="Cabin Medium"/>
                </a:rPr>
                <a:t>LỊCH TRÌNH</a:t>
              </a:r>
              <a:endParaRPr lang="en-US" sz="4400" b="1">
                <a:solidFill>
                  <a:srgbClr val="FFFFFF"/>
                </a:solidFill>
                <a:latin typeface="Cabin Medium"/>
                <a:ea typeface="Cabin Medium"/>
                <a:cs typeface="Cabin Medium"/>
                <a:sym typeface="Cabin Medium"/>
              </a:endParaRPr>
            </a:p>
          </p:txBody>
        </p:sp>
        <p:sp>
          <p:nvSpPr>
            <p:cNvPr id="7" name="TextBox 7">
              <a:extLst>
                <a:ext uri="{FF2B5EF4-FFF2-40B4-BE49-F238E27FC236}">
                  <a16:creationId xmlns:a16="http://schemas.microsoft.com/office/drawing/2014/main" id="{62617CB3-BEB5-1D81-B6DE-0C4CFEAA7B74}"/>
                </a:ext>
              </a:extLst>
            </p:cNvPr>
            <p:cNvSpPr txBox="1"/>
            <p:nvPr/>
          </p:nvSpPr>
          <p:spPr>
            <a:xfrm>
              <a:off x="0" y="5016355"/>
              <a:ext cx="8583316" cy="527153"/>
            </a:xfrm>
            <a:prstGeom prst="rect">
              <a:avLst/>
            </a:prstGeom>
          </p:spPr>
          <p:txBody>
            <a:bodyPr lIns="0" tIns="0" rIns="0" bIns="0" rtlCol="0" anchor="t">
              <a:spAutoFit/>
            </a:bodyPr>
            <a:lstStyle/>
            <a:p>
              <a:pPr algn="l">
                <a:lnSpc>
                  <a:spcPts val="3359"/>
                </a:lnSpc>
              </a:pPr>
              <a:endParaRPr lang="en-US" sz="2400">
                <a:solidFill>
                  <a:srgbClr val="FFFFFF"/>
                </a:solidFill>
                <a:latin typeface="Asap"/>
                <a:ea typeface="Asap"/>
                <a:cs typeface="Asap"/>
                <a:sym typeface="Asap"/>
              </a:endParaRPr>
            </a:p>
          </p:txBody>
        </p:sp>
      </p:grpSp>
      <p:graphicFrame>
        <p:nvGraphicFramePr>
          <p:cNvPr id="14" name="Table 13">
            <a:extLst>
              <a:ext uri="{FF2B5EF4-FFF2-40B4-BE49-F238E27FC236}">
                <a16:creationId xmlns:a16="http://schemas.microsoft.com/office/drawing/2014/main" id="{86401367-BC1C-DDFA-C93B-5CF97C2DCB90}"/>
              </a:ext>
            </a:extLst>
          </p:cNvPr>
          <p:cNvGraphicFramePr>
            <a:graphicFrameLocks noGrp="1"/>
          </p:cNvGraphicFramePr>
          <p:nvPr>
            <p:extLst>
              <p:ext uri="{D42A27DB-BD31-4B8C-83A1-F6EECF244321}">
                <p14:modId xmlns:p14="http://schemas.microsoft.com/office/powerpoint/2010/main" val="648899132"/>
              </p:ext>
            </p:extLst>
          </p:nvPr>
        </p:nvGraphicFramePr>
        <p:xfrm>
          <a:off x="1524000" y="1580347"/>
          <a:ext cx="15601685" cy="7813774"/>
        </p:xfrm>
        <a:graphic>
          <a:graphicData uri="http://schemas.openxmlformats.org/drawingml/2006/table">
            <a:tbl>
              <a:tblPr firstRow="1" firstCol="1" bandRow="1">
                <a:tableStyleId>{5C22544A-7EE6-4342-B048-85BDC9FD1C3A}</a:tableStyleId>
              </a:tblPr>
              <a:tblGrid>
                <a:gridCol w="1130856">
                  <a:extLst>
                    <a:ext uri="{9D8B030D-6E8A-4147-A177-3AD203B41FA5}">
                      <a16:colId xmlns:a16="http://schemas.microsoft.com/office/drawing/2014/main" val="1858089531"/>
                    </a:ext>
                  </a:extLst>
                </a:gridCol>
                <a:gridCol w="5824205">
                  <a:extLst>
                    <a:ext uri="{9D8B030D-6E8A-4147-A177-3AD203B41FA5}">
                      <a16:colId xmlns:a16="http://schemas.microsoft.com/office/drawing/2014/main" val="803021150"/>
                    </a:ext>
                  </a:extLst>
                </a:gridCol>
                <a:gridCol w="2444840">
                  <a:extLst>
                    <a:ext uri="{9D8B030D-6E8A-4147-A177-3AD203B41FA5}">
                      <a16:colId xmlns:a16="http://schemas.microsoft.com/office/drawing/2014/main" val="857414931"/>
                    </a:ext>
                  </a:extLst>
                </a:gridCol>
                <a:gridCol w="3084842">
                  <a:extLst>
                    <a:ext uri="{9D8B030D-6E8A-4147-A177-3AD203B41FA5}">
                      <a16:colId xmlns:a16="http://schemas.microsoft.com/office/drawing/2014/main" val="3962124257"/>
                    </a:ext>
                  </a:extLst>
                </a:gridCol>
                <a:gridCol w="3116942">
                  <a:extLst>
                    <a:ext uri="{9D8B030D-6E8A-4147-A177-3AD203B41FA5}">
                      <a16:colId xmlns:a16="http://schemas.microsoft.com/office/drawing/2014/main" val="2373025031"/>
                    </a:ext>
                  </a:extLst>
                </a:gridCol>
              </a:tblGrid>
              <a:tr h="730984">
                <a:tc>
                  <a:txBody>
                    <a:bodyPr/>
                    <a:lstStyle/>
                    <a:p>
                      <a:pPr marL="457200" algn="just">
                        <a:lnSpc>
                          <a:spcPct val="150000"/>
                        </a:lnSpc>
                        <a:buNone/>
                      </a:pPr>
                      <a:r>
                        <a:rPr lang="en-US" sz="3200" kern="0">
                          <a:effectLst/>
                          <a:latin typeface="Times New Roman "/>
                        </a:rPr>
                        <a:t>No.</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Tiến trình</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Thời gian</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Bắt đầu</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Kết thúc</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476149536"/>
                  </a:ext>
                </a:extLst>
              </a:tr>
              <a:tr h="542593">
                <a:tc>
                  <a:txBody>
                    <a:bodyPr/>
                    <a:lstStyle/>
                    <a:p>
                      <a:pPr marL="457200" algn="just">
                        <a:lnSpc>
                          <a:spcPct val="150000"/>
                        </a:lnSpc>
                        <a:buNone/>
                      </a:pPr>
                      <a:r>
                        <a:rPr lang="en-US" sz="3200" kern="0">
                          <a:effectLst/>
                          <a:latin typeface="Times New Roman "/>
                        </a:rPr>
                        <a:t>1</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Khởi tạo</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6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20/03/2025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25/03/2025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3547584448"/>
                  </a:ext>
                </a:extLst>
              </a:tr>
              <a:tr h="542593">
                <a:tc>
                  <a:txBody>
                    <a:bodyPr/>
                    <a:lstStyle/>
                    <a:p>
                      <a:pPr marL="457200" algn="just">
                        <a:lnSpc>
                          <a:spcPct val="150000"/>
                        </a:lnSpc>
                        <a:buNone/>
                      </a:pPr>
                      <a:r>
                        <a:rPr lang="en-US" sz="3200" kern="0">
                          <a:effectLst/>
                          <a:latin typeface="Times New Roman "/>
                        </a:rPr>
                        <a:t>1.1</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Thu thập yêu cầu</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4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20/03/2025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23/03/2025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1327694851"/>
                  </a:ext>
                </a:extLst>
              </a:tr>
              <a:tr h="542593">
                <a:tc>
                  <a:txBody>
                    <a:bodyPr/>
                    <a:lstStyle/>
                    <a:p>
                      <a:pPr marL="457200" algn="just">
                        <a:lnSpc>
                          <a:spcPct val="150000"/>
                        </a:lnSpc>
                        <a:buNone/>
                      </a:pPr>
                      <a:r>
                        <a:rPr lang="en-US" sz="3200" kern="0">
                          <a:effectLst/>
                          <a:latin typeface="Times New Roman "/>
                        </a:rPr>
                        <a:t>1.2</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Tạo tài liệu</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24/03/2025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25/03/2025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1739456624"/>
                  </a:ext>
                </a:extLst>
              </a:tr>
              <a:tr h="542593">
                <a:tc>
                  <a:txBody>
                    <a:bodyPr/>
                    <a:lstStyle/>
                    <a:p>
                      <a:pPr marL="457200" algn="just">
                        <a:lnSpc>
                          <a:spcPct val="150000"/>
                        </a:lnSpc>
                        <a:buNone/>
                      </a:pPr>
                      <a:r>
                        <a:rPr lang="en-US" sz="3200" kern="0">
                          <a:effectLst/>
                          <a:latin typeface="Times New Roman "/>
                        </a:rPr>
                        <a:t>2</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Bắt đầu</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8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26/03/2025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02/04/2025 </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1515489309"/>
                  </a:ext>
                </a:extLst>
              </a:tr>
              <a:tr h="542593">
                <a:tc>
                  <a:txBody>
                    <a:bodyPr/>
                    <a:lstStyle/>
                    <a:p>
                      <a:pPr marL="457200" algn="just">
                        <a:lnSpc>
                          <a:spcPct val="150000"/>
                        </a:lnSpc>
                        <a:buNone/>
                      </a:pPr>
                      <a:r>
                        <a:rPr lang="en-US" sz="3200" kern="0">
                          <a:effectLst/>
                          <a:latin typeface="Times New Roman "/>
                        </a:rPr>
                        <a:t>2.1</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Họp bắt đầu dự án</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1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26/03/2025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26/03/2025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112620110"/>
                  </a:ext>
                </a:extLst>
              </a:tr>
              <a:tr h="542593">
                <a:tc>
                  <a:txBody>
                    <a:bodyPr/>
                    <a:lstStyle/>
                    <a:p>
                      <a:pPr marL="457200" algn="just">
                        <a:lnSpc>
                          <a:spcPct val="150000"/>
                        </a:lnSpc>
                        <a:buNone/>
                      </a:pPr>
                      <a:r>
                        <a:rPr lang="en-US" sz="3200" kern="0">
                          <a:effectLst/>
                          <a:latin typeface="Times New Roman "/>
                        </a:rPr>
                        <a:t>2.2</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Bổ sung tài liệu ban đầu</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7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27/03/2025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02/14/2025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3201917397"/>
                  </a:ext>
                </a:extLst>
              </a:tr>
              <a:tr h="542593">
                <a:tc>
                  <a:txBody>
                    <a:bodyPr/>
                    <a:lstStyle/>
                    <a:p>
                      <a:pPr marL="457200" algn="just">
                        <a:lnSpc>
                          <a:spcPct val="150000"/>
                        </a:lnSpc>
                        <a:buNone/>
                      </a:pPr>
                      <a:r>
                        <a:rPr lang="en-US" sz="3200" kern="0">
                          <a:effectLst/>
                          <a:latin typeface="Times New Roman "/>
                        </a:rPr>
                        <a:t>3</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Phát triển</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40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01/04/2025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10/05/2025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2733651372"/>
                  </a:ext>
                </a:extLst>
              </a:tr>
              <a:tr h="542593">
                <a:tc>
                  <a:txBody>
                    <a:bodyPr/>
                    <a:lstStyle/>
                    <a:p>
                      <a:pPr marL="457200" algn="just">
                        <a:lnSpc>
                          <a:spcPct val="150000"/>
                        </a:lnSpc>
                        <a:buNone/>
                      </a:pPr>
                      <a:r>
                        <a:rPr lang="en-US" sz="3200" kern="0">
                          <a:effectLst/>
                          <a:latin typeface="Times New Roman "/>
                        </a:rPr>
                        <a:t>3.1</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Sprint 1</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21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01/04/2025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21/04/2025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655933068"/>
                  </a:ext>
                </a:extLst>
              </a:tr>
              <a:tr h="542593">
                <a:tc>
                  <a:txBody>
                    <a:bodyPr/>
                    <a:lstStyle/>
                    <a:p>
                      <a:pPr marL="457200" algn="just">
                        <a:lnSpc>
                          <a:spcPct val="150000"/>
                        </a:lnSpc>
                        <a:buNone/>
                      </a:pPr>
                      <a:r>
                        <a:rPr lang="en-US" sz="3200" kern="0">
                          <a:effectLst/>
                          <a:latin typeface="Times New Roman "/>
                        </a:rPr>
                        <a:t>3.2</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Sprint 2</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19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22/04/2025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10/05/2025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3450377025"/>
                  </a:ext>
                </a:extLst>
              </a:tr>
              <a:tr h="542593">
                <a:tc>
                  <a:txBody>
                    <a:bodyPr/>
                    <a:lstStyle/>
                    <a:p>
                      <a:pPr marL="457200" algn="just">
                        <a:lnSpc>
                          <a:spcPct val="150000"/>
                        </a:lnSpc>
                        <a:buNone/>
                      </a:pPr>
                      <a:r>
                        <a:rPr lang="en-US" sz="3200" kern="0">
                          <a:effectLst/>
                          <a:latin typeface="Times New Roman "/>
                        </a:rPr>
                        <a:t>4</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Họp nhận phản hồi dự án</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2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11/05/2025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12/05/2025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79629569"/>
                  </a:ext>
                </a:extLst>
              </a:tr>
              <a:tr h="542593">
                <a:tc>
                  <a:txBody>
                    <a:bodyPr/>
                    <a:lstStyle/>
                    <a:p>
                      <a:pPr marL="457200" algn="just">
                        <a:lnSpc>
                          <a:spcPct val="150000"/>
                        </a:lnSpc>
                        <a:buNone/>
                      </a:pPr>
                      <a:r>
                        <a:rPr lang="en-US" sz="3200" kern="0">
                          <a:effectLst/>
                          <a:latin typeface="Times New Roman "/>
                        </a:rPr>
                        <a:t>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Viết báo cáo và kết thúc dự án</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3 ngày</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buNone/>
                      </a:pPr>
                      <a:r>
                        <a:rPr lang="en-US" sz="3200" kern="0">
                          <a:effectLst/>
                          <a:latin typeface="Times New Roman "/>
                        </a:rPr>
                        <a:t>13/05/2025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tc>
                  <a:txBody>
                    <a:bodyPr/>
                    <a:lstStyle/>
                    <a:p>
                      <a:pPr marL="457200" algn="just">
                        <a:lnSpc>
                          <a:spcPct val="150000"/>
                        </a:lnSpc>
                        <a:spcAft>
                          <a:spcPts val="800"/>
                        </a:spcAft>
                        <a:buNone/>
                      </a:pPr>
                      <a:r>
                        <a:rPr lang="en-US" sz="3200" kern="0">
                          <a:effectLst/>
                          <a:latin typeface="Times New Roman "/>
                        </a:rPr>
                        <a:t>15/05/2025</a:t>
                      </a:r>
                      <a:endParaRPr lang="en-US" sz="3200" b="1" kern="100">
                        <a:effectLst/>
                        <a:latin typeface="Times New Roman "/>
                        <a:ea typeface="Aptos" panose="020B0004020202020204" pitchFamily="34" charset="0"/>
                        <a:cs typeface="Times New Roman" panose="02020603050405020304" pitchFamily="18" charset="0"/>
                      </a:endParaRPr>
                    </a:p>
                  </a:txBody>
                  <a:tcPr marL="29370" marR="29370" marT="0" marB="0"/>
                </a:tc>
                <a:extLst>
                  <a:ext uri="{0D108BD9-81ED-4DB2-BD59-A6C34878D82A}">
                    <a16:rowId xmlns:a16="http://schemas.microsoft.com/office/drawing/2014/main" val="3152642196"/>
                  </a:ext>
                </a:extLst>
              </a:tr>
            </a:tbl>
          </a:graphicData>
        </a:graphic>
      </p:graphicFrame>
    </p:spTree>
    <p:extLst>
      <p:ext uri="{BB962C8B-B14F-4D97-AF65-F5344CB8AC3E}">
        <p14:creationId xmlns:p14="http://schemas.microsoft.com/office/powerpoint/2010/main" val="218101648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505B7-57F9-37FE-C3DD-297817960F5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86E980F-7108-D95E-E6A7-83DE78BB613D}"/>
              </a:ext>
            </a:extLst>
          </p:cNvPr>
          <p:cNvSpPr/>
          <p:nvPr/>
        </p:nvSpPr>
        <p:spPr>
          <a:xfrm rot="-10800000">
            <a:off x="-29437" y="-21007"/>
            <a:ext cx="18384975" cy="10329013"/>
          </a:xfrm>
          <a:custGeom>
            <a:avLst/>
            <a:gdLst/>
            <a:ahLst/>
            <a:cxnLst/>
            <a:rect l="l" t="t" r="r" b="b"/>
            <a:pathLst>
              <a:path w="18384975" h="10329013">
                <a:moveTo>
                  <a:pt x="0" y="0"/>
                </a:moveTo>
                <a:lnTo>
                  <a:pt x="18384974" y="0"/>
                </a:lnTo>
                <a:lnTo>
                  <a:pt x="18384974" y="10329014"/>
                </a:lnTo>
                <a:lnTo>
                  <a:pt x="0" y="103290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3" name="Freeform 3">
            <a:extLst>
              <a:ext uri="{FF2B5EF4-FFF2-40B4-BE49-F238E27FC236}">
                <a16:creationId xmlns:a16="http://schemas.microsoft.com/office/drawing/2014/main" id="{6B1356FF-B967-237C-49F9-CEEF07DF7568}"/>
              </a:ext>
            </a:extLst>
          </p:cNvPr>
          <p:cNvSpPr/>
          <p:nvPr/>
        </p:nvSpPr>
        <p:spPr>
          <a:xfrm rot="1169164" flipH="1">
            <a:off x="-3133105" y="5420749"/>
            <a:ext cx="13641572" cy="11086877"/>
          </a:xfrm>
          <a:custGeom>
            <a:avLst/>
            <a:gdLst/>
            <a:ahLst/>
            <a:cxnLst/>
            <a:rect l="l" t="t" r="r" b="b"/>
            <a:pathLst>
              <a:path w="13641572" h="11086877">
                <a:moveTo>
                  <a:pt x="13641571" y="0"/>
                </a:moveTo>
                <a:lnTo>
                  <a:pt x="0" y="0"/>
                </a:lnTo>
                <a:lnTo>
                  <a:pt x="0" y="11086877"/>
                </a:lnTo>
                <a:lnTo>
                  <a:pt x="13641571" y="11086877"/>
                </a:lnTo>
                <a:lnTo>
                  <a:pt x="1364157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4" name="Freeform 4">
            <a:extLst>
              <a:ext uri="{FF2B5EF4-FFF2-40B4-BE49-F238E27FC236}">
                <a16:creationId xmlns:a16="http://schemas.microsoft.com/office/drawing/2014/main" id="{5D4A39EA-0AD6-2436-A35A-F4DFB491D8DB}"/>
              </a:ext>
            </a:extLst>
          </p:cNvPr>
          <p:cNvSpPr/>
          <p:nvPr/>
        </p:nvSpPr>
        <p:spPr>
          <a:xfrm rot="-2409494" flipH="1">
            <a:off x="11297360" y="-7733888"/>
            <a:ext cx="12856110" cy="10448511"/>
          </a:xfrm>
          <a:custGeom>
            <a:avLst/>
            <a:gdLst/>
            <a:ahLst/>
            <a:cxnLst/>
            <a:rect l="l" t="t" r="r" b="b"/>
            <a:pathLst>
              <a:path w="12856110" h="10448511">
                <a:moveTo>
                  <a:pt x="12856110" y="0"/>
                </a:moveTo>
                <a:lnTo>
                  <a:pt x="0" y="0"/>
                </a:lnTo>
                <a:lnTo>
                  <a:pt x="0" y="10448511"/>
                </a:lnTo>
                <a:lnTo>
                  <a:pt x="12856110" y="10448511"/>
                </a:lnTo>
                <a:lnTo>
                  <a:pt x="1285611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grpSp>
        <p:nvGrpSpPr>
          <p:cNvPr id="5" name="Group 5">
            <a:extLst>
              <a:ext uri="{FF2B5EF4-FFF2-40B4-BE49-F238E27FC236}">
                <a16:creationId xmlns:a16="http://schemas.microsoft.com/office/drawing/2014/main" id="{61CC2A73-F71F-AE66-D308-7D8BEF1FA49A}"/>
              </a:ext>
            </a:extLst>
          </p:cNvPr>
          <p:cNvGrpSpPr/>
          <p:nvPr/>
        </p:nvGrpSpPr>
        <p:grpSpPr>
          <a:xfrm>
            <a:off x="468937" y="244481"/>
            <a:ext cx="11498021" cy="1476515"/>
            <a:chOff x="0" y="9525"/>
            <a:chExt cx="8583316" cy="5533983"/>
          </a:xfrm>
        </p:grpSpPr>
        <p:sp>
          <p:nvSpPr>
            <p:cNvPr id="6" name="TextBox 6">
              <a:extLst>
                <a:ext uri="{FF2B5EF4-FFF2-40B4-BE49-F238E27FC236}">
                  <a16:creationId xmlns:a16="http://schemas.microsoft.com/office/drawing/2014/main" id="{9115A4DD-65BC-2BBD-69A6-9F7E4EAAFD47}"/>
                </a:ext>
              </a:extLst>
            </p:cNvPr>
            <p:cNvSpPr txBox="1"/>
            <p:nvPr/>
          </p:nvSpPr>
          <p:spPr>
            <a:xfrm>
              <a:off x="0" y="9525"/>
              <a:ext cx="8583316" cy="3417384"/>
            </a:xfrm>
            <a:prstGeom prst="rect">
              <a:avLst/>
            </a:prstGeom>
          </p:spPr>
          <p:txBody>
            <a:bodyPr lIns="0" tIns="0" rIns="0" bIns="0" rtlCol="0" anchor="t">
              <a:spAutoFit/>
            </a:bodyPr>
            <a:lstStyle/>
            <a:p>
              <a:pPr algn="l">
                <a:lnSpc>
                  <a:spcPts val="7859"/>
                </a:lnSpc>
              </a:pPr>
              <a:r>
                <a:rPr lang="vi-VN" sz="4800" b="1">
                  <a:solidFill>
                    <a:srgbClr val="FFFFFF"/>
                  </a:solidFill>
                  <a:latin typeface="Cabin Medium"/>
                  <a:ea typeface="Cabin Medium"/>
                  <a:cs typeface="Cabin Medium"/>
                  <a:sym typeface="Cabin Medium"/>
                </a:rPr>
                <a:t>Dự tính chi phí cho cá nhân</a:t>
              </a:r>
              <a:endParaRPr lang="en-US" sz="4800" b="1" dirty="0">
                <a:solidFill>
                  <a:srgbClr val="FFFFFF"/>
                </a:solidFill>
                <a:latin typeface="Cabin Medium"/>
                <a:ea typeface="Cabin Medium"/>
                <a:cs typeface="Cabin Medium"/>
                <a:sym typeface="Cabin Medium"/>
              </a:endParaRPr>
            </a:p>
          </p:txBody>
        </p:sp>
        <p:sp>
          <p:nvSpPr>
            <p:cNvPr id="7" name="TextBox 7">
              <a:extLst>
                <a:ext uri="{FF2B5EF4-FFF2-40B4-BE49-F238E27FC236}">
                  <a16:creationId xmlns:a16="http://schemas.microsoft.com/office/drawing/2014/main" id="{26656D32-9C3A-6029-03ED-1511E49EDC36}"/>
                </a:ext>
              </a:extLst>
            </p:cNvPr>
            <p:cNvSpPr txBox="1"/>
            <p:nvPr/>
          </p:nvSpPr>
          <p:spPr>
            <a:xfrm>
              <a:off x="0" y="5016355"/>
              <a:ext cx="8583316" cy="527153"/>
            </a:xfrm>
            <a:prstGeom prst="rect">
              <a:avLst/>
            </a:prstGeom>
          </p:spPr>
          <p:txBody>
            <a:bodyPr lIns="0" tIns="0" rIns="0" bIns="0" rtlCol="0" anchor="t">
              <a:spAutoFit/>
            </a:bodyPr>
            <a:lstStyle/>
            <a:p>
              <a:pPr algn="l">
                <a:lnSpc>
                  <a:spcPts val="3359"/>
                </a:lnSpc>
              </a:pPr>
              <a:endParaRPr lang="en-US" sz="2400" dirty="0">
                <a:solidFill>
                  <a:srgbClr val="FFFFFF"/>
                </a:solidFill>
                <a:latin typeface="Asap"/>
                <a:ea typeface="Asap"/>
                <a:cs typeface="Asap"/>
                <a:sym typeface="Asap"/>
              </a:endParaRPr>
            </a:p>
          </p:txBody>
        </p:sp>
      </p:grpSp>
      <p:graphicFrame>
        <p:nvGraphicFramePr>
          <p:cNvPr id="12" name="Table 11">
            <a:extLst>
              <a:ext uri="{FF2B5EF4-FFF2-40B4-BE49-F238E27FC236}">
                <a16:creationId xmlns:a16="http://schemas.microsoft.com/office/drawing/2014/main" id="{C3366878-01B9-A652-6789-DE5D9AE72B65}"/>
              </a:ext>
            </a:extLst>
          </p:cNvPr>
          <p:cNvGraphicFramePr>
            <a:graphicFrameLocks noGrp="1"/>
          </p:cNvGraphicFramePr>
          <p:nvPr>
            <p:extLst>
              <p:ext uri="{D42A27DB-BD31-4B8C-83A1-F6EECF244321}">
                <p14:modId xmlns:p14="http://schemas.microsoft.com/office/powerpoint/2010/main" val="3839186464"/>
              </p:ext>
            </p:extLst>
          </p:nvPr>
        </p:nvGraphicFramePr>
        <p:xfrm>
          <a:off x="1676400" y="1943100"/>
          <a:ext cx="15620999" cy="5716989"/>
        </p:xfrm>
        <a:graphic>
          <a:graphicData uri="http://schemas.openxmlformats.org/drawingml/2006/table">
            <a:tbl>
              <a:tblPr firstRow="1" firstCol="1" bandRow="1">
                <a:tableStyleId>{5C22544A-7EE6-4342-B048-85BDC9FD1C3A}</a:tableStyleId>
              </a:tblPr>
              <a:tblGrid>
                <a:gridCol w="2892102">
                  <a:extLst>
                    <a:ext uri="{9D8B030D-6E8A-4147-A177-3AD203B41FA5}">
                      <a16:colId xmlns:a16="http://schemas.microsoft.com/office/drawing/2014/main" val="2374832466"/>
                    </a:ext>
                  </a:extLst>
                </a:gridCol>
                <a:gridCol w="4423098">
                  <a:extLst>
                    <a:ext uri="{9D8B030D-6E8A-4147-A177-3AD203B41FA5}">
                      <a16:colId xmlns:a16="http://schemas.microsoft.com/office/drawing/2014/main" val="1964045595"/>
                    </a:ext>
                  </a:extLst>
                </a:gridCol>
                <a:gridCol w="3840053">
                  <a:extLst>
                    <a:ext uri="{9D8B030D-6E8A-4147-A177-3AD203B41FA5}">
                      <a16:colId xmlns:a16="http://schemas.microsoft.com/office/drawing/2014/main" val="2813878180"/>
                    </a:ext>
                  </a:extLst>
                </a:gridCol>
                <a:gridCol w="4465746">
                  <a:extLst>
                    <a:ext uri="{9D8B030D-6E8A-4147-A177-3AD203B41FA5}">
                      <a16:colId xmlns:a16="http://schemas.microsoft.com/office/drawing/2014/main" val="4268152983"/>
                    </a:ext>
                  </a:extLst>
                </a:gridCol>
              </a:tblGrid>
              <a:tr h="366554">
                <a:tc>
                  <a:txBody>
                    <a:bodyPr/>
                    <a:lstStyle/>
                    <a:p>
                      <a:pPr marL="457200" algn="ctr" fontAlgn="base">
                        <a:lnSpc>
                          <a:spcPct val="150000"/>
                        </a:lnSpc>
                        <a:buNone/>
                      </a:pPr>
                      <a:r>
                        <a:rPr lang="en-US" sz="2800">
                          <a:effectLst/>
                          <a:latin typeface="Times New Roman "/>
                        </a:rPr>
                        <a:t>STT</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nchor="ctr"/>
                </a:tc>
                <a:tc>
                  <a:txBody>
                    <a:bodyPr/>
                    <a:lstStyle/>
                    <a:p>
                      <a:pPr marL="457200" algn="ctr" fontAlgn="base">
                        <a:lnSpc>
                          <a:spcPct val="150000"/>
                        </a:lnSpc>
                        <a:buNone/>
                      </a:pPr>
                      <a:r>
                        <a:rPr lang="en-US" sz="2800">
                          <a:effectLst/>
                          <a:latin typeface="Times New Roman "/>
                        </a:rPr>
                        <a:t>Tiêu chí</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nchor="ctr"/>
                </a:tc>
                <a:tc>
                  <a:txBody>
                    <a:bodyPr/>
                    <a:lstStyle/>
                    <a:p>
                      <a:pPr marL="457200" algn="ctr" fontAlgn="base">
                        <a:lnSpc>
                          <a:spcPct val="150000"/>
                        </a:lnSpc>
                        <a:buNone/>
                      </a:pPr>
                      <a:r>
                        <a:rPr lang="en-US" sz="2800">
                          <a:effectLst/>
                          <a:latin typeface="Times New Roman "/>
                        </a:rPr>
                        <a:t>Đơn vị</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nchor="ctr"/>
                </a:tc>
                <a:tc>
                  <a:txBody>
                    <a:bodyPr/>
                    <a:lstStyle/>
                    <a:p>
                      <a:pPr marL="457200" algn="ctr" fontAlgn="base">
                        <a:lnSpc>
                          <a:spcPct val="150000"/>
                        </a:lnSpc>
                        <a:buNone/>
                      </a:pPr>
                      <a:r>
                        <a:rPr lang="en-US" sz="2800">
                          <a:effectLst/>
                          <a:latin typeface="Times New Roman "/>
                        </a:rPr>
                        <a:t>Chi phí (VNĐ)</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nchor="ctr"/>
                </a:tc>
                <a:extLst>
                  <a:ext uri="{0D108BD9-81ED-4DB2-BD59-A6C34878D82A}">
                    <a16:rowId xmlns:a16="http://schemas.microsoft.com/office/drawing/2014/main" val="1170567030"/>
                  </a:ext>
                </a:extLst>
              </a:tr>
              <a:tr h="493825">
                <a:tc>
                  <a:txBody>
                    <a:bodyPr/>
                    <a:lstStyle/>
                    <a:p>
                      <a:pPr marL="457200" algn="ctr" fontAlgn="base">
                        <a:lnSpc>
                          <a:spcPct val="150000"/>
                        </a:lnSpc>
                        <a:buNone/>
                      </a:pPr>
                      <a:r>
                        <a:rPr lang="en-US" sz="2800">
                          <a:effectLst/>
                          <a:latin typeface="Times New Roman "/>
                        </a:rPr>
                        <a:t>1</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fontAlgn="base">
                        <a:lnSpc>
                          <a:spcPct val="150000"/>
                        </a:lnSpc>
                        <a:buNone/>
                      </a:pPr>
                      <a:r>
                        <a:rPr lang="en-US" sz="2800">
                          <a:effectLst/>
                          <a:latin typeface="Times New Roman "/>
                        </a:rPr>
                        <a:t>Giờ làm </a:t>
                      </a:r>
                      <a:r>
                        <a:rPr lang="vi-VN" sz="2800">
                          <a:effectLst/>
                          <a:latin typeface="Times New Roman "/>
                        </a:rPr>
                        <a:t>vi</a:t>
                      </a:r>
                      <a:r>
                        <a:rPr lang="en-US" sz="2800">
                          <a:effectLst/>
                          <a:latin typeface="Times New Roman "/>
                        </a:rPr>
                        <a:t>ệc</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fontAlgn="base">
                        <a:lnSpc>
                          <a:spcPct val="150000"/>
                        </a:lnSpc>
                        <a:buNone/>
                      </a:pPr>
                      <a:r>
                        <a:rPr lang="vi-VN" sz="2800">
                          <a:effectLst/>
                          <a:latin typeface="Times New Roman "/>
                        </a:rPr>
                        <a:t>460</a:t>
                      </a:r>
                      <a:r>
                        <a:rPr lang="en-US" sz="2800">
                          <a:effectLst/>
                          <a:latin typeface="Times New Roman "/>
                        </a:rPr>
                        <a:t> giờ</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marR="0" algn="r" fontAlgn="base">
                        <a:lnSpc>
                          <a:spcPct val="150000"/>
                        </a:lnSpc>
                        <a:spcBef>
                          <a:spcPts val="0"/>
                        </a:spcBef>
                        <a:spcAft>
                          <a:spcPts val="0"/>
                        </a:spcAft>
                      </a:pPr>
                      <a:r>
                        <a:rPr lang="en-US" sz="2800" b="0" i="0" u="none" strike="noStrike" cap="none">
                          <a:solidFill>
                            <a:schemeClr val="dk1"/>
                          </a:solidFill>
                          <a:effectLst/>
                          <a:latin typeface="Times New Roman "/>
                          <a:ea typeface="+mn-ea"/>
                          <a:cs typeface="+mn-cs"/>
                          <a:sym typeface="Arial"/>
                        </a:rPr>
                        <a:t>14.010.000</a:t>
                      </a:r>
                      <a:endParaRPr lang="en-US" sz="3200" dirty="0">
                        <a:effectLst/>
                        <a:latin typeface="Times New Roman "/>
                        <a:ea typeface="Times New Roman" panose="02020603050405020304" pitchFamily="18" charset="0"/>
                        <a:cs typeface="Times New Roman" panose="02020603050405020304" pitchFamily="18" charset="0"/>
                      </a:endParaRPr>
                    </a:p>
                  </a:txBody>
                  <a:tcPr marL="26589" marR="26589" marT="0" marB="0"/>
                </a:tc>
                <a:extLst>
                  <a:ext uri="{0D108BD9-81ED-4DB2-BD59-A6C34878D82A}">
                    <a16:rowId xmlns:a16="http://schemas.microsoft.com/office/drawing/2014/main" val="4091979157"/>
                  </a:ext>
                </a:extLst>
              </a:tr>
              <a:tr h="1384714">
                <a:tc>
                  <a:txBody>
                    <a:bodyPr/>
                    <a:lstStyle/>
                    <a:p>
                      <a:pPr marL="457200" algn="ctr" fontAlgn="base">
                        <a:lnSpc>
                          <a:spcPct val="150000"/>
                        </a:lnSpc>
                        <a:buNone/>
                      </a:pPr>
                      <a:r>
                        <a:rPr lang="en-US" sz="2800">
                          <a:effectLst/>
                          <a:latin typeface="Times New Roman "/>
                        </a:rPr>
                        <a:t>2</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fontAlgn="base">
                        <a:lnSpc>
                          <a:spcPct val="150000"/>
                        </a:lnSpc>
                        <a:buNone/>
                      </a:pPr>
                      <a:r>
                        <a:rPr lang="en-US" sz="2800">
                          <a:effectLst/>
                          <a:latin typeface="Times New Roman "/>
                        </a:rPr>
                        <a:t>Hỗ trợ chi phí đi lại</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fontAlgn="base">
                        <a:lnSpc>
                          <a:spcPct val="150000"/>
                        </a:lnSpc>
                        <a:buNone/>
                      </a:pPr>
                      <a:r>
                        <a:rPr lang="en-US" sz="2800">
                          <a:effectLst/>
                          <a:latin typeface="Times New Roman "/>
                        </a:rPr>
                        <a:t>150.000/1 người /1 tháng</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algn="r" fontAlgn="base">
                        <a:lnSpc>
                          <a:spcPct val="150000"/>
                        </a:lnSpc>
                        <a:buNone/>
                      </a:pPr>
                      <a:r>
                        <a:rPr lang="en-US" sz="2800">
                          <a:effectLst/>
                          <a:latin typeface="Times New Roman "/>
                        </a:rPr>
                        <a:t>750.000</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extLst>
                  <a:ext uri="{0D108BD9-81ED-4DB2-BD59-A6C34878D82A}">
                    <a16:rowId xmlns:a16="http://schemas.microsoft.com/office/drawing/2014/main" val="3290438996"/>
                  </a:ext>
                </a:extLst>
              </a:tr>
              <a:tr h="1257445">
                <a:tc>
                  <a:txBody>
                    <a:bodyPr/>
                    <a:lstStyle/>
                    <a:p>
                      <a:pPr marL="457200" algn="ctr" fontAlgn="base">
                        <a:lnSpc>
                          <a:spcPct val="150000"/>
                        </a:lnSpc>
                        <a:buNone/>
                      </a:pPr>
                      <a:r>
                        <a:rPr lang="en-US" sz="2800">
                          <a:effectLst/>
                          <a:latin typeface="Times New Roman "/>
                        </a:rPr>
                        <a:t>3</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fontAlgn="base">
                        <a:lnSpc>
                          <a:spcPct val="150000"/>
                        </a:lnSpc>
                        <a:buNone/>
                      </a:pPr>
                      <a:r>
                        <a:rPr lang="en-US" sz="2800">
                          <a:effectLst/>
                          <a:latin typeface="Times New Roman "/>
                        </a:rPr>
                        <a:t>Hỗ trợ chi phí ăn trưa</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fontAlgn="base">
                        <a:lnSpc>
                          <a:spcPct val="150000"/>
                        </a:lnSpc>
                        <a:buNone/>
                      </a:pPr>
                      <a:r>
                        <a:rPr lang="en-US" sz="2800">
                          <a:effectLst/>
                          <a:latin typeface="Times New Roman "/>
                        </a:rPr>
                        <a:t>300.000/1 người/1 tháng</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algn="r" fontAlgn="base">
                        <a:lnSpc>
                          <a:spcPct val="150000"/>
                        </a:lnSpc>
                        <a:buNone/>
                      </a:pPr>
                      <a:r>
                        <a:rPr lang="en-US" sz="2800">
                          <a:effectLst/>
                          <a:latin typeface="Times New Roman "/>
                        </a:rPr>
                        <a:t>1.500.000</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extLst>
                  <a:ext uri="{0D108BD9-81ED-4DB2-BD59-A6C34878D82A}">
                    <a16:rowId xmlns:a16="http://schemas.microsoft.com/office/drawing/2014/main" val="1242385628"/>
                  </a:ext>
                </a:extLst>
              </a:tr>
              <a:tr h="1384714">
                <a:tc>
                  <a:txBody>
                    <a:bodyPr/>
                    <a:lstStyle/>
                    <a:p>
                      <a:pPr marL="457200" algn="ctr" fontAlgn="base">
                        <a:lnSpc>
                          <a:spcPct val="150000"/>
                        </a:lnSpc>
                        <a:buNone/>
                      </a:pPr>
                      <a:r>
                        <a:rPr lang="en-US" sz="2800">
                          <a:effectLst/>
                          <a:latin typeface="Times New Roman "/>
                        </a:rPr>
                        <a:t>4</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fontAlgn="base">
                        <a:lnSpc>
                          <a:spcPct val="150000"/>
                        </a:lnSpc>
                        <a:buNone/>
                      </a:pPr>
                      <a:r>
                        <a:rPr lang="en-US" sz="2800">
                          <a:effectLst/>
                          <a:latin typeface="Times New Roman "/>
                        </a:rPr>
                        <a:t>Khấu hao máy tính cá nhân</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fontAlgn="base">
                        <a:lnSpc>
                          <a:spcPct val="150000"/>
                        </a:lnSpc>
                        <a:buNone/>
                      </a:pPr>
                      <a:r>
                        <a:rPr lang="en-US" sz="2800">
                          <a:effectLst/>
                          <a:latin typeface="Times New Roman "/>
                        </a:rPr>
                        <a:t>100.000/1 người/ 1 tháng</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a:txBody>
                    <a:bodyPr/>
                    <a:lstStyle/>
                    <a:p>
                      <a:pPr marL="457200" algn="r" fontAlgn="base">
                        <a:lnSpc>
                          <a:spcPct val="150000"/>
                        </a:lnSpc>
                        <a:buNone/>
                      </a:pPr>
                      <a:r>
                        <a:rPr lang="en-US" sz="2800">
                          <a:effectLst/>
                          <a:latin typeface="Times New Roman "/>
                        </a:rPr>
                        <a:t>500.000</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extLst>
                  <a:ext uri="{0D108BD9-81ED-4DB2-BD59-A6C34878D82A}">
                    <a16:rowId xmlns:a16="http://schemas.microsoft.com/office/drawing/2014/main" val="2481749258"/>
                  </a:ext>
                </a:extLst>
              </a:tr>
              <a:tr h="218147">
                <a:tc gridSpan="3">
                  <a:txBody>
                    <a:bodyPr/>
                    <a:lstStyle/>
                    <a:p>
                      <a:pPr marL="457200" algn="ctr" fontAlgn="base">
                        <a:lnSpc>
                          <a:spcPct val="150000"/>
                        </a:lnSpc>
                        <a:buNone/>
                      </a:pPr>
                      <a:r>
                        <a:rPr lang="en-US" sz="2800">
                          <a:effectLst/>
                          <a:latin typeface="Times New Roman "/>
                        </a:rPr>
                        <a:t>Tổng chi phí</a:t>
                      </a:r>
                      <a:endParaRPr lang="en-US" sz="2800">
                        <a:effectLst/>
                        <a:latin typeface="Times New Roman "/>
                        <a:ea typeface="Times New Roman" panose="02020603050405020304" pitchFamily="18" charset="0"/>
                        <a:cs typeface="Mangal" panose="02040503050203030202" pitchFamily="18" charset="0"/>
                      </a:endParaRPr>
                    </a:p>
                  </a:txBody>
                  <a:tcPr marL="26589" marR="26589" marT="0" marB="0"/>
                </a:tc>
                <a:tc hMerge="1">
                  <a:txBody>
                    <a:bodyPr/>
                    <a:lstStyle/>
                    <a:p>
                      <a:endParaRPr lang="en-US"/>
                    </a:p>
                  </a:txBody>
                  <a:tcPr/>
                </a:tc>
                <a:tc hMerge="1">
                  <a:txBody>
                    <a:bodyPr/>
                    <a:lstStyle/>
                    <a:p>
                      <a:endParaRPr lang="en-US"/>
                    </a:p>
                  </a:txBody>
                  <a:tcPr/>
                </a:tc>
                <a:tc>
                  <a:txBody>
                    <a:bodyPr/>
                    <a:lstStyle/>
                    <a:p>
                      <a:pPr marL="457200" marR="0" algn="r" fontAlgn="base">
                        <a:lnSpc>
                          <a:spcPct val="150000"/>
                        </a:lnSpc>
                        <a:spcBef>
                          <a:spcPts val="0"/>
                        </a:spcBef>
                        <a:spcAft>
                          <a:spcPts val="0"/>
                        </a:spcAft>
                      </a:pPr>
                      <a:r>
                        <a:rPr lang="vi-VN" sz="2800" b="0" i="0" u="none" strike="noStrike" cap="none">
                          <a:solidFill>
                            <a:schemeClr val="dk1"/>
                          </a:solidFill>
                          <a:effectLst/>
                          <a:latin typeface="Times New Roman "/>
                          <a:ea typeface="+mn-ea"/>
                          <a:cs typeface="Times New Roman" panose="02020603050405020304" pitchFamily="18" charset="0"/>
                          <a:sym typeface="Arial"/>
                        </a:rPr>
                        <a:t>19.81</a:t>
                      </a:r>
                      <a:r>
                        <a:rPr lang="en-US" sz="2800" b="0" i="0" u="none" strike="noStrike" cap="none">
                          <a:solidFill>
                            <a:schemeClr val="dk1"/>
                          </a:solidFill>
                          <a:effectLst/>
                          <a:latin typeface="Times New Roman "/>
                          <a:ea typeface="+mn-ea"/>
                          <a:cs typeface="Times New Roman" panose="02020603050405020304" pitchFamily="18" charset="0"/>
                          <a:sym typeface="Arial"/>
                        </a:rPr>
                        <a:t>0</a:t>
                      </a:r>
                      <a:r>
                        <a:rPr lang="vi-VN" sz="2800" b="0" i="0" u="none" strike="noStrike" cap="none">
                          <a:solidFill>
                            <a:schemeClr val="dk1"/>
                          </a:solidFill>
                          <a:effectLst/>
                          <a:latin typeface="Times New Roman "/>
                          <a:ea typeface="+mn-ea"/>
                          <a:cs typeface="Times New Roman" panose="02020603050405020304" pitchFamily="18" charset="0"/>
                          <a:sym typeface="Arial"/>
                        </a:rPr>
                        <a:t>.000</a:t>
                      </a:r>
                      <a:endParaRPr lang="en-US" sz="2800" dirty="0">
                        <a:effectLst/>
                        <a:latin typeface="Times New Roman "/>
                        <a:ea typeface="Times New Roman" panose="02020603050405020304" pitchFamily="18" charset="0"/>
                        <a:cs typeface="Times New Roman" panose="02020603050405020304" pitchFamily="18" charset="0"/>
                      </a:endParaRPr>
                    </a:p>
                  </a:txBody>
                  <a:tcPr marL="26589" marR="26589" marT="0" marB="0"/>
                </a:tc>
                <a:extLst>
                  <a:ext uri="{0D108BD9-81ED-4DB2-BD59-A6C34878D82A}">
                    <a16:rowId xmlns:a16="http://schemas.microsoft.com/office/drawing/2014/main" val="534416062"/>
                  </a:ext>
                </a:extLst>
              </a:tr>
            </a:tbl>
          </a:graphicData>
        </a:graphic>
      </p:graphicFrame>
    </p:spTree>
    <p:extLst>
      <p:ext uri="{BB962C8B-B14F-4D97-AF65-F5344CB8AC3E}">
        <p14:creationId xmlns:p14="http://schemas.microsoft.com/office/powerpoint/2010/main" val="126471513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648FC-B93E-A7ED-E5F4-72325046338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33EBAAB-6A5C-8C35-AA06-C16D2916AB53}"/>
              </a:ext>
            </a:extLst>
          </p:cNvPr>
          <p:cNvSpPr/>
          <p:nvPr/>
        </p:nvSpPr>
        <p:spPr>
          <a:xfrm rot="-10800000">
            <a:off x="0" y="-21007"/>
            <a:ext cx="18384975" cy="10329013"/>
          </a:xfrm>
          <a:custGeom>
            <a:avLst/>
            <a:gdLst/>
            <a:ahLst/>
            <a:cxnLst/>
            <a:rect l="l" t="t" r="r" b="b"/>
            <a:pathLst>
              <a:path w="18384975" h="10329013">
                <a:moveTo>
                  <a:pt x="0" y="0"/>
                </a:moveTo>
                <a:lnTo>
                  <a:pt x="18384974" y="0"/>
                </a:lnTo>
                <a:lnTo>
                  <a:pt x="18384974" y="10329014"/>
                </a:lnTo>
                <a:lnTo>
                  <a:pt x="0" y="103290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3" name="Freeform 3">
            <a:extLst>
              <a:ext uri="{FF2B5EF4-FFF2-40B4-BE49-F238E27FC236}">
                <a16:creationId xmlns:a16="http://schemas.microsoft.com/office/drawing/2014/main" id="{EBE4417E-AB48-96EA-CBA9-D517972D6876}"/>
              </a:ext>
            </a:extLst>
          </p:cNvPr>
          <p:cNvSpPr/>
          <p:nvPr/>
        </p:nvSpPr>
        <p:spPr>
          <a:xfrm rot="1169164" flipH="1">
            <a:off x="-3133105" y="5420749"/>
            <a:ext cx="13641572" cy="11086877"/>
          </a:xfrm>
          <a:custGeom>
            <a:avLst/>
            <a:gdLst/>
            <a:ahLst/>
            <a:cxnLst/>
            <a:rect l="l" t="t" r="r" b="b"/>
            <a:pathLst>
              <a:path w="13641572" h="11086877">
                <a:moveTo>
                  <a:pt x="13641571" y="0"/>
                </a:moveTo>
                <a:lnTo>
                  <a:pt x="0" y="0"/>
                </a:lnTo>
                <a:lnTo>
                  <a:pt x="0" y="11086877"/>
                </a:lnTo>
                <a:lnTo>
                  <a:pt x="13641571" y="11086877"/>
                </a:lnTo>
                <a:lnTo>
                  <a:pt x="1364157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4" name="Freeform 4">
            <a:extLst>
              <a:ext uri="{FF2B5EF4-FFF2-40B4-BE49-F238E27FC236}">
                <a16:creationId xmlns:a16="http://schemas.microsoft.com/office/drawing/2014/main" id="{B1664333-B8F0-6186-0C38-E8905C9F39E3}"/>
              </a:ext>
            </a:extLst>
          </p:cNvPr>
          <p:cNvSpPr/>
          <p:nvPr/>
        </p:nvSpPr>
        <p:spPr>
          <a:xfrm rot="-2409494" flipH="1">
            <a:off x="11297360" y="-7733888"/>
            <a:ext cx="12856110" cy="10448511"/>
          </a:xfrm>
          <a:custGeom>
            <a:avLst/>
            <a:gdLst/>
            <a:ahLst/>
            <a:cxnLst/>
            <a:rect l="l" t="t" r="r" b="b"/>
            <a:pathLst>
              <a:path w="12856110" h="10448511">
                <a:moveTo>
                  <a:pt x="12856110" y="0"/>
                </a:moveTo>
                <a:lnTo>
                  <a:pt x="0" y="0"/>
                </a:lnTo>
                <a:lnTo>
                  <a:pt x="0" y="10448511"/>
                </a:lnTo>
                <a:lnTo>
                  <a:pt x="12856110" y="10448511"/>
                </a:lnTo>
                <a:lnTo>
                  <a:pt x="1285611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grpSp>
        <p:nvGrpSpPr>
          <p:cNvPr id="5" name="Group 5">
            <a:extLst>
              <a:ext uri="{FF2B5EF4-FFF2-40B4-BE49-F238E27FC236}">
                <a16:creationId xmlns:a16="http://schemas.microsoft.com/office/drawing/2014/main" id="{5DC6BD4D-D5CB-5E22-6B94-090923158859}"/>
              </a:ext>
            </a:extLst>
          </p:cNvPr>
          <p:cNvGrpSpPr/>
          <p:nvPr/>
        </p:nvGrpSpPr>
        <p:grpSpPr>
          <a:xfrm>
            <a:off x="468937" y="244481"/>
            <a:ext cx="11498021" cy="1476515"/>
            <a:chOff x="0" y="9525"/>
            <a:chExt cx="8583316" cy="5533983"/>
          </a:xfrm>
        </p:grpSpPr>
        <p:sp>
          <p:nvSpPr>
            <p:cNvPr id="6" name="TextBox 6">
              <a:extLst>
                <a:ext uri="{FF2B5EF4-FFF2-40B4-BE49-F238E27FC236}">
                  <a16:creationId xmlns:a16="http://schemas.microsoft.com/office/drawing/2014/main" id="{C88B86AE-2CF5-AA14-85B4-765E62F3D4F0}"/>
                </a:ext>
              </a:extLst>
            </p:cNvPr>
            <p:cNvSpPr txBox="1"/>
            <p:nvPr/>
          </p:nvSpPr>
          <p:spPr>
            <a:xfrm>
              <a:off x="0" y="9525"/>
              <a:ext cx="8583316" cy="3417384"/>
            </a:xfrm>
            <a:prstGeom prst="rect">
              <a:avLst/>
            </a:prstGeom>
          </p:spPr>
          <p:txBody>
            <a:bodyPr lIns="0" tIns="0" rIns="0" bIns="0" rtlCol="0" anchor="t">
              <a:spAutoFit/>
            </a:bodyPr>
            <a:lstStyle/>
            <a:p>
              <a:pPr algn="l">
                <a:lnSpc>
                  <a:spcPts val="7859"/>
                </a:lnSpc>
              </a:pPr>
              <a:r>
                <a:rPr lang="vi-VN" sz="4800" b="1">
                  <a:solidFill>
                    <a:srgbClr val="FFFFFF"/>
                  </a:solidFill>
                  <a:latin typeface="Cabin Medium"/>
                  <a:ea typeface="Cabin Medium"/>
                  <a:cs typeface="Cabin Medium"/>
                  <a:sym typeface="Cabin Medium"/>
                </a:rPr>
                <a:t>Chú thích cho dự toán chi phí </a:t>
              </a:r>
              <a:endParaRPr lang="en-US" sz="4800" b="1" dirty="0">
                <a:solidFill>
                  <a:srgbClr val="FFFFFF"/>
                </a:solidFill>
                <a:latin typeface="Cabin Medium"/>
                <a:ea typeface="Cabin Medium"/>
                <a:cs typeface="Cabin Medium"/>
                <a:sym typeface="Cabin Medium"/>
              </a:endParaRPr>
            </a:p>
          </p:txBody>
        </p:sp>
        <p:sp>
          <p:nvSpPr>
            <p:cNvPr id="7" name="TextBox 7">
              <a:extLst>
                <a:ext uri="{FF2B5EF4-FFF2-40B4-BE49-F238E27FC236}">
                  <a16:creationId xmlns:a16="http://schemas.microsoft.com/office/drawing/2014/main" id="{AB876CBB-C374-2524-F112-1A95CC2955B8}"/>
                </a:ext>
              </a:extLst>
            </p:cNvPr>
            <p:cNvSpPr txBox="1"/>
            <p:nvPr/>
          </p:nvSpPr>
          <p:spPr>
            <a:xfrm>
              <a:off x="0" y="5016355"/>
              <a:ext cx="8583316" cy="527153"/>
            </a:xfrm>
            <a:prstGeom prst="rect">
              <a:avLst/>
            </a:prstGeom>
          </p:spPr>
          <p:txBody>
            <a:bodyPr lIns="0" tIns="0" rIns="0" bIns="0" rtlCol="0" anchor="t">
              <a:spAutoFit/>
            </a:bodyPr>
            <a:lstStyle/>
            <a:p>
              <a:pPr algn="l">
                <a:lnSpc>
                  <a:spcPts val="3359"/>
                </a:lnSpc>
              </a:pPr>
              <a:endParaRPr lang="en-US" sz="2400" dirty="0">
                <a:solidFill>
                  <a:srgbClr val="FFFFFF"/>
                </a:solidFill>
                <a:latin typeface="Asap"/>
                <a:ea typeface="Asap"/>
                <a:cs typeface="Asap"/>
                <a:sym typeface="Asap"/>
              </a:endParaRPr>
            </a:p>
          </p:txBody>
        </p:sp>
      </p:grpSp>
      <p:graphicFrame>
        <p:nvGraphicFramePr>
          <p:cNvPr id="8" name="Table 7">
            <a:extLst>
              <a:ext uri="{FF2B5EF4-FFF2-40B4-BE49-F238E27FC236}">
                <a16:creationId xmlns:a16="http://schemas.microsoft.com/office/drawing/2014/main" id="{F2C5CDE7-3D02-B154-66FD-0D785E36F4FB}"/>
              </a:ext>
            </a:extLst>
          </p:cNvPr>
          <p:cNvGraphicFramePr>
            <a:graphicFrameLocks noGrp="1"/>
          </p:cNvGraphicFramePr>
          <p:nvPr>
            <p:extLst>
              <p:ext uri="{D42A27DB-BD31-4B8C-83A1-F6EECF244321}">
                <p14:modId xmlns:p14="http://schemas.microsoft.com/office/powerpoint/2010/main" val="797975356"/>
              </p:ext>
            </p:extLst>
          </p:nvPr>
        </p:nvGraphicFramePr>
        <p:xfrm>
          <a:off x="1981200" y="2132374"/>
          <a:ext cx="13269277" cy="7202128"/>
        </p:xfrm>
        <a:graphic>
          <a:graphicData uri="http://schemas.openxmlformats.org/drawingml/2006/table">
            <a:tbl>
              <a:tblPr firstRow="1" firstCol="1" bandRow="1">
                <a:tableStyleId>{5C22544A-7EE6-4342-B048-85BDC9FD1C3A}</a:tableStyleId>
              </a:tblPr>
              <a:tblGrid>
                <a:gridCol w="8053673">
                  <a:extLst>
                    <a:ext uri="{9D8B030D-6E8A-4147-A177-3AD203B41FA5}">
                      <a16:colId xmlns:a16="http://schemas.microsoft.com/office/drawing/2014/main" val="1546990355"/>
                    </a:ext>
                  </a:extLst>
                </a:gridCol>
                <a:gridCol w="2791450">
                  <a:extLst>
                    <a:ext uri="{9D8B030D-6E8A-4147-A177-3AD203B41FA5}">
                      <a16:colId xmlns:a16="http://schemas.microsoft.com/office/drawing/2014/main" val="717735796"/>
                    </a:ext>
                  </a:extLst>
                </a:gridCol>
                <a:gridCol w="2424154">
                  <a:extLst>
                    <a:ext uri="{9D8B030D-6E8A-4147-A177-3AD203B41FA5}">
                      <a16:colId xmlns:a16="http://schemas.microsoft.com/office/drawing/2014/main" val="4156401133"/>
                    </a:ext>
                  </a:extLst>
                </a:gridCol>
              </a:tblGrid>
              <a:tr h="916625">
                <a:tc>
                  <a:txBody>
                    <a:bodyPr/>
                    <a:lstStyle/>
                    <a:p>
                      <a:pPr marL="457200" algn="ctr" fontAlgn="base">
                        <a:lnSpc>
                          <a:spcPct val="150000"/>
                        </a:lnSpc>
                        <a:buNone/>
                      </a:pPr>
                      <a:r>
                        <a:rPr lang="en-US" sz="2900">
                          <a:effectLst/>
                          <a:latin typeface="Times New Roman "/>
                        </a:rPr>
                        <a:t>Mô tả</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nchor="ctr"/>
                </a:tc>
                <a:tc>
                  <a:txBody>
                    <a:bodyPr/>
                    <a:lstStyle/>
                    <a:p>
                      <a:pPr marL="457200" algn="ctr" fontAlgn="base">
                        <a:lnSpc>
                          <a:spcPct val="150000"/>
                        </a:lnSpc>
                        <a:buNone/>
                      </a:pPr>
                      <a:r>
                        <a:rPr lang="en-US" sz="2900">
                          <a:effectLst/>
                          <a:latin typeface="Times New Roman "/>
                        </a:rPr>
                        <a:t>Số lượng</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nchor="ctr"/>
                </a:tc>
                <a:tc>
                  <a:txBody>
                    <a:bodyPr/>
                    <a:lstStyle/>
                    <a:p>
                      <a:pPr marL="457200" algn="ctr" fontAlgn="base">
                        <a:lnSpc>
                          <a:spcPct val="150000"/>
                        </a:lnSpc>
                        <a:buNone/>
                      </a:pPr>
                      <a:r>
                        <a:rPr lang="en-US" sz="2900">
                          <a:effectLst/>
                          <a:latin typeface="Times New Roman "/>
                        </a:rPr>
                        <a:t>Đơn vị</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nchor="ctr"/>
                </a:tc>
                <a:extLst>
                  <a:ext uri="{0D108BD9-81ED-4DB2-BD59-A6C34878D82A}">
                    <a16:rowId xmlns:a16="http://schemas.microsoft.com/office/drawing/2014/main" val="3729444725"/>
                  </a:ext>
                </a:extLst>
              </a:tr>
              <a:tr h="613876">
                <a:tc>
                  <a:txBody>
                    <a:bodyPr/>
                    <a:lstStyle/>
                    <a:p>
                      <a:pPr marL="457200" fontAlgn="base">
                        <a:lnSpc>
                          <a:spcPct val="150000"/>
                        </a:lnSpc>
                        <a:buNone/>
                      </a:pPr>
                      <a:r>
                        <a:rPr lang="en-US" sz="2900">
                          <a:effectLst/>
                          <a:latin typeface="Times New Roman "/>
                        </a:rPr>
                        <a:t>Số lượng </a:t>
                      </a:r>
                      <a:r>
                        <a:rPr lang="vi-VN" sz="2900">
                          <a:effectLst/>
                          <a:latin typeface="Times New Roman "/>
                        </a:rPr>
                        <a:t>thành viên</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vi-VN" sz="2900">
                          <a:effectLst/>
                          <a:latin typeface="Times New Roman "/>
                          <a:ea typeface="Times New Roman" panose="02020603050405020304" pitchFamily="18" charset="0"/>
                          <a:cs typeface="Mangal" panose="02040503050203030202" pitchFamily="18" charset="0"/>
                        </a:rPr>
                        <a:t>5</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en-US" sz="2900">
                          <a:effectLst/>
                          <a:latin typeface="Times New Roman "/>
                        </a:rPr>
                        <a:t>Người</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extLst>
                  <a:ext uri="{0D108BD9-81ED-4DB2-BD59-A6C34878D82A}">
                    <a16:rowId xmlns:a16="http://schemas.microsoft.com/office/drawing/2014/main" val="1667904289"/>
                  </a:ext>
                </a:extLst>
              </a:tr>
              <a:tr h="613876">
                <a:tc>
                  <a:txBody>
                    <a:bodyPr/>
                    <a:lstStyle/>
                    <a:p>
                      <a:pPr marL="457200" fontAlgn="base">
                        <a:lnSpc>
                          <a:spcPct val="150000"/>
                        </a:lnSpc>
                        <a:buNone/>
                      </a:pPr>
                      <a:r>
                        <a:rPr lang="en-US" sz="2900">
                          <a:effectLst/>
                          <a:latin typeface="Times New Roman "/>
                        </a:rPr>
                        <a:t>Số giờ làm </a:t>
                      </a:r>
                      <a:r>
                        <a:rPr lang="vi-VN" sz="2900">
                          <a:effectLst/>
                          <a:latin typeface="Times New Roman "/>
                        </a:rPr>
                        <a:t>việc</a:t>
                      </a:r>
                      <a:r>
                        <a:rPr lang="en-US" sz="2900">
                          <a:effectLst/>
                          <a:latin typeface="Times New Roman "/>
                        </a:rPr>
                        <a:t> mỗi ngày</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vi-VN" sz="2900">
                          <a:effectLst/>
                          <a:latin typeface="Times New Roman "/>
                        </a:rPr>
                        <a:t>4 - 8</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en-US" sz="2900">
                          <a:effectLst/>
                          <a:latin typeface="Times New Roman "/>
                        </a:rPr>
                        <a:t>Giờ</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extLst>
                  <a:ext uri="{0D108BD9-81ED-4DB2-BD59-A6C34878D82A}">
                    <a16:rowId xmlns:a16="http://schemas.microsoft.com/office/drawing/2014/main" val="2318879748"/>
                  </a:ext>
                </a:extLst>
              </a:tr>
              <a:tr h="1300903">
                <a:tc>
                  <a:txBody>
                    <a:bodyPr/>
                    <a:lstStyle/>
                    <a:p>
                      <a:pPr marL="457200" fontAlgn="base">
                        <a:lnSpc>
                          <a:spcPct val="150000"/>
                        </a:lnSpc>
                        <a:buNone/>
                      </a:pPr>
                      <a:r>
                        <a:rPr lang="en-US" sz="2900">
                          <a:effectLst/>
                          <a:latin typeface="Times New Roman "/>
                        </a:rPr>
                        <a:t>Chi phí cho mỗi </a:t>
                      </a:r>
                      <a:r>
                        <a:rPr lang="vi-VN" sz="2900">
                          <a:effectLst/>
                          <a:latin typeface="Times New Roman "/>
                        </a:rPr>
                        <a:t>thành viên </a:t>
                      </a:r>
                      <a:r>
                        <a:rPr lang="en-US" sz="2900">
                          <a:effectLst/>
                          <a:latin typeface="Times New Roman "/>
                        </a:rPr>
                        <a:t>trên một giờ làm </a:t>
                      </a:r>
                      <a:r>
                        <a:rPr lang="vi-VN" sz="2900">
                          <a:effectLst/>
                          <a:latin typeface="Times New Roman "/>
                        </a:rPr>
                        <a:t>việc</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vi-VN" sz="2900">
                          <a:effectLst/>
                          <a:latin typeface="Times New Roman "/>
                        </a:rPr>
                        <a:t>30</a:t>
                      </a:r>
                      <a:r>
                        <a:rPr lang="en-US" sz="2900">
                          <a:effectLst/>
                          <a:latin typeface="Times New Roman "/>
                        </a:rPr>
                        <a:t>.000</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en-US" sz="2900">
                          <a:effectLst/>
                          <a:latin typeface="Times New Roman "/>
                        </a:rPr>
                        <a:t>VNĐ</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extLst>
                  <a:ext uri="{0D108BD9-81ED-4DB2-BD59-A6C34878D82A}">
                    <a16:rowId xmlns:a16="http://schemas.microsoft.com/office/drawing/2014/main" val="561208519"/>
                  </a:ext>
                </a:extLst>
              </a:tr>
              <a:tr h="613876">
                <a:tc>
                  <a:txBody>
                    <a:bodyPr/>
                    <a:lstStyle/>
                    <a:p>
                      <a:pPr marL="457200" fontAlgn="base">
                        <a:lnSpc>
                          <a:spcPct val="150000"/>
                        </a:lnSpc>
                        <a:buNone/>
                      </a:pPr>
                      <a:r>
                        <a:rPr lang="en-US" sz="2900">
                          <a:effectLst/>
                          <a:latin typeface="Times New Roman "/>
                        </a:rPr>
                        <a:t>Chi phí hỗ trợ đi lại trên 1 người/1 tháng</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en-US" sz="2900">
                          <a:effectLst/>
                          <a:latin typeface="Times New Roman "/>
                        </a:rPr>
                        <a:t>150.000</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en-US" sz="2900">
                          <a:effectLst/>
                          <a:latin typeface="Times New Roman "/>
                        </a:rPr>
                        <a:t>VNĐ</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extLst>
                  <a:ext uri="{0D108BD9-81ED-4DB2-BD59-A6C34878D82A}">
                    <a16:rowId xmlns:a16="http://schemas.microsoft.com/office/drawing/2014/main" val="3525266597"/>
                  </a:ext>
                </a:extLst>
              </a:tr>
              <a:tr h="613876">
                <a:tc>
                  <a:txBody>
                    <a:bodyPr/>
                    <a:lstStyle/>
                    <a:p>
                      <a:pPr marL="457200" fontAlgn="base">
                        <a:lnSpc>
                          <a:spcPct val="150000"/>
                        </a:lnSpc>
                        <a:buNone/>
                      </a:pPr>
                      <a:r>
                        <a:rPr lang="en-US" sz="2900">
                          <a:effectLst/>
                          <a:latin typeface="Times New Roman "/>
                        </a:rPr>
                        <a:t>Thời hạn dự án</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vi-VN" sz="2900">
                          <a:effectLst/>
                          <a:latin typeface="Times New Roman "/>
                          <a:ea typeface="Times New Roman" panose="02020603050405020304" pitchFamily="18" charset="0"/>
                          <a:cs typeface="Mangal" panose="02040503050203030202" pitchFamily="18" charset="0"/>
                        </a:rPr>
                        <a:t>2</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en-US" sz="2900">
                          <a:effectLst/>
                          <a:latin typeface="Times New Roman "/>
                        </a:rPr>
                        <a:t>Tháng</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extLst>
                  <a:ext uri="{0D108BD9-81ED-4DB2-BD59-A6C34878D82A}">
                    <a16:rowId xmlns:a16="http://schemas.microsoft.com/office/drawing/2014/main" val="3446028792"/>
                  </a:ext>
                </a:extLst>
              </a:tr>
              <a:tr h="613876">
                <a:tc>
                  <a:txBody>
                    <a:bodyPr/>
                    <a:lstStyle/>
                    <a:p>
                      <a:pPr marL="457200" fontAlgn="base">
                        <a:lnSpc>
                          <a:spcPct val="150000"/>
                        </a:lnSpc>
                        <a:buNone/>
                      </a:pPr>
                      <a:r>
                        <a:rPr lang="en-US" sz="2900">
                          <a:effectLst/>
                          <a:latin typeface="Times New Roman "/>
                        </a:rPr>
                        <a:t>Chi phí hỗ trợ ăn uống cho 1 người/1 tháng</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vi-VN" sz="2900">
                          <a:effectLst/>
                          <a:latin typeface="Times New Roman "/>
                        </a:rPr>
                        <a:t>1.0</a:t>
                      </a:r>
                      <a:r>
                        <a:rPr lang="en-US" sz="2900">
                          <a:effectLst/>
                          <a:latin typeface="Times New Roman "/>
                        </a:rPr>
                        <a:t>00.000</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en-US" sz="2900">
                          <a:effectLst/>
                          <a:latin typeface="Times New Roman "/>
                        </a:rPr>
                        <a:t>VNĐ</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extLst>
                  <a:ext uri="{0D108BD9-81ED-4DB2-BD59-A6C34878D82A}">
                    <a16:rowId xmlns:a16="http://schemas.microsoft.com/office/drawing/2014/main" val="2884307697"/>
                  </a:ext>
                </a:extLst>
              </a:tr>
              <a:tr h="1301344">
                <a:tc>
                  <a:txBody>
                    <a:bodyPr/>
                    <a:lstStyle/>
                    <a:p>
                      <a:pPr marL="457200" fontAlgn="base">
                        <a:lnSpc>
                          <a:spcPct val="150000"/>
                        </a:lnSpc>
                        <a:buNone/>
                      </a:pPr>
                      <a:r>
                        <a:rPr lang="en-US" sz="2900">
                          <a:effectLst/>
                          <a:latin typeface="Times New Roman "/>
                        </a:rPr>
                        <a:t>Khấu hao máy tính cá nhân, 1 máy/1 người/tháng</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vi-VN" sz="2900">
                          <a:effectLst/>
                          <a:latin typeface="Times New Roman "/>
                        </a:rPr>
                        <a:t>5</a:t>
                      </a:r>
                      <a:r>
                        <a:rPr lang="en-US" sz="2900">
                          <a:effectLst/>
                          <a:latin typeface="Times New Roman "/>
                        </a:rPr>
                        <a:t>00.000</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en-US" sz="2900">
                          <a:effectLst/>
                          <a:latin typeface="Times New Roman "/>
                        </a:rPr>
                        <a:t>VNĐ</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extLst>
                  <a:ext uri="{0D108BD9-81ED-4DB2-BD59-A6C34878D82A}">
                    <a16:rowId xmlns:a16="http://schemas.microsoft.com/office/drawing/2014/main" val="743169661"/>
                  </a:ext>
                </a:extLst>
              </a:tr>
              <a:tr h="613876">
                <a:tc>
                  <a:txBody>
                    <a:bodyPr/>
                    <a:lstStyle/>
                    <a:p>
                      <a:pPr marL="457200" fontAlgn="base">
                        <a:lnSpc>
                          <a:spcPct val="150000"/>
                        </a:lnSpc>
                        <a:buNone/>
                      </a:pPr>
                      <a:r>
                        <a:rPr lang="en-US" sz="2900">
                          <a:effectLst/>
                          <a:latin typeface="Times New Roman "/>
                        </a:rPr>
                        <a:t>Số ngày làm </a:t>
                      </a:r>
                      <a:r>
                        <a:rPr lang="vi-VN" sz="2900">
                          <a:effectLst/>
                          <a:latin typeface="Times New Roman "/>
                        </a:rPr>
                        <a:t>việc</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tabLst>
                          <a:tab pos="542925" algn="l"/>
                        </a:tabLst>
                      </a:pPr>
                      <a:r>
                        <a:rPr lang="vi-VN" sz="2900">
                          <a:effectLst/>
                          <a:latin typeface="Times New Roman "/>
                        </a:rPr>
                        <a:t>59</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tc>
                  <a:txBody>
                    <a:bodyPr/>
                    <a:lstStyle/>
                    <a:p>
                      <a:pPr marL="457200" fontAlgn="base">
                        <a:lnSpc>
                          <a:spcPct val="150000"/>
                        </a:lnSpc>
                        <a:buNone/>
                      </a:pPr>
                      <a:r>
                        <a:rPr lang="en-US" sz="2900">
                          <a:effectLst/>
                          <a:latin typeface="Times New Roman "/>
                        </a:rPr>
                        <a:t>Ngày</a:t>
                      </a:r>
                      <a:endParaRPr lang="en-US" sz="2900">
                        <a:effectLst/>
                        <a:latin typeface="Times New Roman "/>
                        <a:ea typeface="Times New Roman" panose="02020603050405020304" pitchFamily="18" charset="0"/>
                        <a:cs typeface="Mangal" panose="02040503050203030202" pitchFamily="18" charset="0"/>
                      </a:endParaRPr>
                    </a:p>
                  </a:txBody>
                  <a:tcPr marL="152569" marR="152569" marT="0" marB="0"/>
                </a:tc>
                <a:extLst>
                  <a:ext uri="{0D108BD9-81ED-4DB2-BD59-A6C34878D82A}">
                    <a16:rowId xmlns:a16="http://schemas.microsoft.com/office/drawing/2014/main" val="2230378286"/>
                  </a:ext>
                </a:extLst>
              </a:tr>
            </a:tbl>
          </a:graphicData>
        </a:graphic>
      </p:graphicFrame>
    </p:spTree>
    <p:extLst>
      <p:ext uri="{BB962C8B-B14F-4D97-AF65-F5344CB8AC3E}">
        <p14:creationId xmlns:p14="http://schemas.microsoft.com/office/powerpoint/2010/main" val="426003665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14B88-FF09-870D-8BC2-50609357703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C67A3CB-6951-1761-6869-7EC721BF453A}"/>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BAB86843-15FD-0D55-FA48-FDAD497BC7D9}"/>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CDEA2314-391E-CA10-1823-0BD1D959D680}"/>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C96F93E8-CF9E-4816-5964-7E73FD497FF3}"/>
              </a:ext>
            </a:extLst>
          </p:cNvPr>
          <p:cNvSpPr txBox="1"/>
          <p:nvPr/>
        </p:nvSpPr>
        <p:spPr>
          <a:xfrm>
            <a:off x="5029200" y="4016035"/>
            <a:ext cx="7848600"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IV. YÊU CẦU</a:t>
            </a:r>
            <a:endParaRPr lang="en-US" sz="8499" b="1">
              <a:solidFill>
                <a:srgbClr val="FFFFFF"/>
              </a:solidFill>
              <a:latin typeface="+mj-lt"/>
              <a:ea typeface="Cabin Medium"/>
              <a:cs typeface="Cabin Medium"/>
              <a:sym typeface="Cabin Medium"/>
            </a:endParaRPr>
          </a:p>
        </p:txBody>
      </p:sp>
    </p:spTree>
    <p:extLst>
      <p:ext uri="{BB962C8B-B14F-4D97-AF65-F5344CB8AC3E}">
        <p14:creationId xmlns:p14="http://schemas.microsoft.com/office/powerpoint/2010/main" val="154304133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BCF24A4E-7B5E-AB23-D3A5-7C5FCA6C4D1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BB3CBE6-8263-60E1-2FD2-74913527A779}"/>
              </a:ext>
            </a:extLst>
          </p:cNvPr>
          <p:cNvGrpSpPr/>
          <p:nvPr/>
        </p:nvGrpSpPr>
        <p:grpSpPr>
          <a:xfrm>
            <a:off x="1210733" y="1674597"/>
            <a:ext cx="16666665" cy="6844471"/>
            <a:chOff x="-1983" y="-47625"/>
            <a:chExt cx="1951859" cy="493647"/>
          </a:xfrm>
        </p:grpSpPr>
        <p:sp>
          <p:nvSpPr>
            <p:cNvPr id="3" name="Freeform 3">
              <a:extLst>
                <a:ext uri="{FF2B5EF4-FFF2-40B4-BE49-F238E27FC236}">
                  <a16:creationId xmlns:a16="http://schemas.microsoft.com/office/drawing/2014/main" id="{CFA235EA-BD4C-D3CF-3F47-A3D88F971E6A}"/>
                </a:ext>
              </a:extLst>
            </p:cNvPr>
            <p:cNvSpPr/>
            <p:nvPr/>
          </p:nvSpPr>
          <p:spPr>
            <a:xfrm>
              <a:off x="-1983" y="-1527"/>
              <a:ext cx="1949876" cy="446022"/>
            </a:xfrm>
            <a:custGeom>
              <a:avLst/>
              <a:gdLst/>
              <a:ahLst/>
              <a:cxnLst/>
              <a:rect l="l" t="t" r="r" b="b"/>
              <a:pathLst>
                <a:path w="1949876" h="446022">
                  <a:moveTo>
                    <a:pt x="31372" y="0"/>
                  </a:moveTo>
                  <a:lnTo>
                    <a:pt x="1918505" y="0"/>
                  </a:lnTo>
                  <a:cubicBezTo>
                    <a:pt x="1926825" y="0"/>
                    <a:pt x="1934804" y="3305"/>
                    <a:pt x="1940688" y="9189"/>
                  </a:cubicBezTo>
                  <a:cubicBezTo>
                    <a:pt x="1946571" y="15072"/>
                    <a:pt x="1949876" y="23051"/>
                    <a:pt x="1949876" y="31372"/>
                  </a:cubicBezTo>
                  <a:lnTo>
                    <a:pt x="1949876" y="414650"/>
                  </a:lnTo>
                  <a:cubicBezTo>
                    <a:pt x="1949876" y="431976"/>
                    <a:pt x="1935831" y="446022"/>
                    <a:pt x="1918505" y="446022"/>
                  </a:cubicBezTo>
                  <a:lnTo>
                    <a:pt x="31372" y="446022"/>
                  </a:lnTo>
                  <a:cubicBezTo>
                    <a:pt x="14046" y="446022"/>
                    <a:pt x="0" y="431976"/>
                    <a:pt x="0" y="414650"/>
                  </a:cubicBezTo>
                  <a:lnTo>
                    <a:pt x="0" y="31372"/>
                  </a:lnTo>
                  <a:cubicBezTo>
                    <a:pt x="0" y="14046"/>
                    <a:pt x="14046" y="0"/>
                    <a:pt x="31372" y="0"/>
                  </a:cubicBezTo>
                  <a:close/>
                </a:path>
              </a:pathLst>
            </a:custGeom>
            <a:solidFill>
              <a:srgbClr val="73C7DD">
                <a:alpha val="14902"/>
              </a:srgbClr>
            </a:solidFill>
          </p:spPr>
          <p:txBody>
            <a:bodyPr/>
            <a:lstStyle/>
            <a:p>
              <a:endParaRPr lang="en-US"/>
            </a:p>
          </p:txBody>
        </p:sp>
        <p:sp>
          <p:nvSpPr>
            <p:cNvPr id="4" name="TextBox 4">
              <a:extLst>
                <a:ext uri="{FF2B5EF4-FFF2-40B4-BE49-F238E27FC236}">
                  <a16:creationId xmlns:a16="http://schemas.microsoft.com/office/drawing/2014/main" id="{21D31D6F-FA62-5E64-51E5-7D97D4F6E76A}"/>
                </a:ext>
              </a:extLst>
            </p:cNvPr>
            <p:cNvSpPr txBox="1"/>
            <p:nvPr/>
          </p:nvSpPr>
          <p:spPr>
            <a:xfrm>
              <a:off x="0" y="-47625"/>
              <a:ext cx="1949876" cy="493647"/>
            </a:xfrm>
            <a:prstGeom prst="rect">
              <a:avLst/>
            </a:prstGeom>
          </p:spPr>
          <p:txBody>
            <a:bodyPr lIns="50800" tIns="50800" rIns="50800" bIns="50800" rtlCol="0" anchor="ctr"/>
            <a:lstStyle/>
            <a:p>
              <a:pPr algn="ctr">
                <a:lnSpc>
                  <a:spcPts val="3359"/>
                </a:lnSpc>
              </a:pPr>
              <a:endParaRPr/>
            </a:p>
          </p:txBody>
        </p:sp>
      </p:grpSp>
      <p:sp>
        <p:nvSpPr>
          <p:cNvPr id="11" name="Freeform 11">
            <a:extLst>
              <a:ext uri="{FF2B5EF4-FFF2-40B4-BE49-F238E27FC236}">
                <a16:creationId xmlns:a16="http://schemas.microsoft.com/office/drawing/2014/main" id="{8F8637B8-E3AA-B54E-1C21-519E7F8CC486}"/>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2345027C-1998-346F-C113-5D3E94BA90EE}"/>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F9A51DD5-CCA8-43A3-C2D9-D492734859AF}"/>
              </a:ext>
            </a:extLst>
          </p:cNvPr>
          <p:cNvSpPr txBox="1"/>
          <p:nvPr/>
        </p:nvSpPr>
        <p:spPr>
          <a:xfrm>
            <a:off x="685800" y="495300"/>
            <a:ext cx="7010400" cy="1179297"/>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Yêu cầu phần mềm </a:t>
            </a:r>
            <a:endParaRPr lang="en-US" sz="6000" b="1">
              <a:solidFill>
                <a:srgbClr val="FFFFFF"/>
              </a:solidFill>
              <a:latin typeface="+mj-lt"/>
              <a:ea typeface="Cabin Medium"/>
              <a:cs typeface="Cabin Medium"/>
              <a:sym typeface="Cabin Medium"/>
            </a:endParaRPr>
          </a:p>
        </p:txBody>
      </p:sp>
      <p:sp>
        <p:nvSpPr>
          <p:cNvPr id="33" name="TextBox 9">
            <a:extLst>
              <a:ext uri="{FF2B5EF4-FFF2-40B4-BE49-F238E27FC236}">
                <a16:creationId xmlns:a16="http://schemas.microsoft.com/office/drawing/2014/main" id="{61F1E41B-1AE3-FC47-06CD-09D372DF1A98}"/>
              </a:ext>
            </a:extLst>
          </p:cNvPr>
          <p:cNvSpPr txBox="1"/>
          <p:nvPr/>
        </p:nvSpPr>
        <p:spPr>
          <a:xfrm>
            <a:off x="1504966" y="2484127"/>
            <a:ext cx="16078200" cy="5820824"/>
          </a:xfrm>
          <a:prstGeom prst="rect">
            <a:avLst/>
          </a:prstGeom>
        </p:spPr>
        <p:txBody>
          <a:bodyPr wrap="square" lIns="0" tIns="0" rIns="0" bIns="0" rtlCol="0" anchor="t">
            <a:spAutoFit/>
          </a:bodyPr>
          <a:lstStyle/>
          <a:p>
            <a:pPr lvl="1" algn="just">
              <a:lnSpc>
                <a:spcPct val="150000"/>
              </a:lnSpc>
            </a:pPr>
            <a:r>
              <a:rPr lang="vi-VN" sz="3200">
                <a:solidFill>
                  <a:schemeClr val="bg1"/>
                </a:solidFill>
                <a:latin typeface="+mj-lt"/>
                <a:ea typeface="Cabin Medium"/>
                <a:cs typeface="Cabin Medium"/>
                <a:sym typeface="Cabin Medium"/>
              </a:rPr>
              <a:t>•	Đối với Khách hàng: Khi khách hàng nhập yêu cầu tra cứu hồ sơ pháp lý vào hệ thống, hệ thống sẽ phản hồi và lưu trữ dữ liệu yêu cầu theo.</a:t>
            </a:r>
          </a:p>
          <a:p>
            <a:pPr lvl="1" algn="just">
              <a:lnSpc>
                <a:spcPct val="150000"/>
              </a:lnSpc>
            </a:pPr>
            <a:r>
              <a:rPr lang="vi-VN" sz="3200">
                <a:solidFill>
                  <a:schemeClr val="bg1"/>
                </a:solidFill>
                <a:latin typeface="+mj-lt"/>
                <a:ea typeface="Cabin Medium"/>
                <a:cs typeface="Cabin Medium"/>
                <a:sym typeface="Cabin Medium"/>
              </a:rPr>
              <a:t>•	Đối với Luật sư: Khi luật sư nhập yêu cầu (xem hồ sơ, ký duyệt, bổ sung tài liệu), hệ thống sẽ phản hồi và lưu dữ liệu theo.</a:t>
            </a:r>
          </a:p>
          <a:p>
            <a:pPr lvl="1" algn="just">
              <a:lnSpc>
                <a:spcPct val="150000"/>
              </a:lnSpc>
            </a:pPr>
            <a:r>
              <a:rPr lang="vi-VN" sz="3200">
                <a:solidFill>
                  <a:schemeClr val="bg1"/>
                </a:solidFill>
                <a:latin typeface="+mj-lt"/>
                <a:ea typeface="Cabin Medium"/>
                <a:cs typeface="Cabin Medium"/>
                <a:sym typeface="Cabin Medium"/>
              </a:rPr>
              <a:t>•	Đối với Admin: Khi admin kiểm tra các yêu cầu của người dùng trên hệ thống, hệ thống sẽ kiểm tra dữ liệu và phản hồi đến admin.</a:t>
            </a:r>
          </a:p>
          <a:p>
            <a:pPr lvl="1" algn="just">
              <a:lnSpc>
                <a:spcPct val="150000"/>
              </a:lnSpc>
            </a:pPr>
            <a:r>
              <a:rPr lang="vi-VN" sz="3200">
                <a:solidFill>
                  <a:schemeClr val="bg1"/>
                </a:solidFill>
                <a:latin typeface="+mj-lt"/>
                <a:ea typeface="Cabin Medium"/>
                <a:cs typeface="Cabin Medium"/>
                <a:sym typeface="Cabin Medium"/>
              </a:rPr>
              <a:t>•	Đối với AI: AI sẽ hỗ trợ xử lý yêu cầu tra cứu, đề xuất kết quả phù hợp, kiểm tra độ chính xác và tối ưu hóa quy trình phản hồi thông qua các thuật toán tự động.</a:t>
            </a:r>
          </a:p>
        </p:txBody>
      </p:sp>
    </p:spTree>
    <p:extLst>
      <p:ext uri="{BB962C8B-B14F-4D97-AF65-F5344CB8AC3E}">
        <p14:creationId xmlns:p14="http://schemas.microsoft.com/office/powerpoint/2010/main" val="344602652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FD1A6-8826-E1BA-2953-8A4761F8B6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28D77F6-7DA1-77A6-0205-36D39F8C8A99}"/>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1BBEBAF-D2A9-BD65-9DA5-B872DCF27532}"/>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54832D65-77C7-394B-B866-C24D7EFD077B}"/>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B0F92BB6-F03E-F20C-FF1C-F60624193569}"/>
              </a:ext>
            </a:extLst>
          </p:cNvPr>
          <p:cNvSpPr txBox="1"/>
          <p:nvPr/>
        </p:nvSpPr>
        <p:spPr>
          <a:xfrm>
            <a:off x="5029200" y="4016035"/>
            <a:ext cx="7848600"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V. DATABASE</a:t>
            </a:r>
            <a:endParaRPr lang="en-US" sz="8499" b="1">
              <a:solidFill>
                <a:srgbClr val="FFFFFF"/>
              </a:solidFill>
              <a:latin typeface="+mj-lt"/>
              <a:ea typeface="Cabin Medium"/>
              <a:cs typeface="Cabin Medium"/>
              <a:sym typeface="Cabin Medium"/>
            </a:endParaRPr>
          </a:p>
        </p:txBody>
      </p:sp>
    </p:spTree>
    <p:extLst>
      <p:ext uri="{BB962C8B-B14F-4D97-AF65-F5344CB8AC3E}">
        <p14:creationId xmlns:p14="http://schemas.microsoft.com/office/powerpoint/2010/main" val="104328782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2" name="Freeform 2"/>
          <p:cNvSpPr/>
          <p:nvPr/>
        </p:nvSpPr>
        <p:spPr>
          <a:xfrm rot="-10800000">
            <a:off x="59029" y="0"/>
            <a:ext cx="18288000" cy="6419660"/>
          </a:xfrm>
          <a:custGeom>
            <a:avLst/>
            <a:gdLst/>
            <a:ahLst/>
            <a:cxnLst/>
            <a:rect l="l" t="t" r="r" b="b"/>
            <a:pathLst>
              <a:path w="18288000" h="6419660">
                <a:moveTo>
                  <a:pt x="0" y="0"/>
                </a:moveTo>
                <a:lnTo>
                  <a:pt x="18288000" y="0"/>
                </a:lnTo>
                <a:lnTo>
                  <a:pt x="18288000" y="6419660"/>
                </a:lnTo>
                <a:lnTo>
                  <a:pt x="0" y="6419660"/>
                </a:lnTo>
                <a:lnTo>
                  <a:pt x="0" y="0"/>
                </a:lnTo>
                <a:close/>
              </a:path>
            </a:pathLst>
          </a:custGeom>
          <a:blipFill>
            <a:blip r:embed="rId2">
              <a:extLst>
                <a:ext uri="{96DAC541-7B7A-43D3-8B79-37D633B846F1}">
                  <asvg:svgBlip xmlns:asvg="http://schemas.microsoft.com/office/drawing/2016/SVG/main" r:embed="rId3"/>
                </a:ext>
              </a:extLst>
            </a:blip>
            <a:stretch>
              <a:fillRect t="-60047"/>
            </a:stretch>
          </a:blipFill>
        </p:spPr>
        <p:txBody>
          <a:bodyPr/>
          <a:lstStyle/>
          <a:p>
            <a:endParaRPr lang="en-US" dirty="0"/>
          </a:p>
        </p:txBody>
      </p:sp>
      <p:grpSp>
        <p:nvGrpSpPr>
          <p:cNvPr id="3" name="Group 3"/>
          <p:cNvGrpSpPr/>
          <p:nvPr/>
        </p:nvGrpSpPr>
        <p:grpSpPr>
          <a:xfrm>
            <a:off x="7953082" y="6628513"/>
            <a:ext cx="2560657" cy="1477822"/>
            <a:chOff x="0" y="-9525"/>
            <a:chExt cx="3414209" cy="1970429"/>
          </a:xfrm>
        </p:grpSpPr>
        <p:sp>
          <p:nvSpPr>
            <p:cNvPr id="4" name="TextBox 4"/>
            <p:cNvSpPr txBox="1"/>
            <p:nvPr/>
          </p:nvSpPr>
          <p:spPr>
            <a:xfrm>
              <a:off x="0" y="-9525"/>
              <a:ext cx="3414209" cy="1231106"/>
            </a:xfrm>
            <a:prstGeom prst="rect">
              <a:avLst/>
            </a:prstGeom>
          </p:spPr>
          <p:txBody>
            <a:bodyPr lIns="0" tIns="0" rIns="0" bIns="0" rtlCol="0" anchor="t">
              <a:spAutoFit/>
            </a:bodyPr>
            <a:lstStyle/>
            <a:p>
              <a:pPr algn="ctr">
                <a:lnSpc>
                  <a:spcPts val="3600"/>
                </a:lnSpc>
              </a:pPr>
              <a:r>
                <a:rPr lang="vi-VN" sz="3000" b="1">
                  <a:solidFill>
                    <a:srgbClr val="FFFFFF"/>
                  </a:solidFill>
                  <a:latin typeface="Cabin Medium"/>
                  <a:ea typeface="Cabin Medium"/>
                  <a:cs typeface="Cabin Medium"/>
                  <a:sym typeface="Cabin Medium"/>
                </a:rPr>
                <a:t>Huỳnh Văn Quý</a:t>
              </a:r>
              <a:endParaRPr lang="en-US" sz="3000" b="1" dirty="0">
                <a:solidFill>
                  <a:srgbClr val="FFFFFF"/>
                </a:solidFill>
                <a:latin typeface="Cabin Medium"/>
                <a:ea typeface="Cabin Medium"/>
                <a:cs typeface="Cabin Medium"/>
                <a:sym typeface="Cabin Medium"/>
              </a:endParaRPr>
            </a:p>
          </p:txBody>
        </p:sp>
        <p:sp>
          <p:nvSpPr>
            <p:cNvPr id="5" name="TextBox 5"/>
            <p:cNvSpPr txBox="1"/>
            <p:nvPr/>
          </p:nvSpPr>
          <p:spPr>
            <a:xfrm>
              <a:off x="0" y="1519597"/>
              <a:ext cx="3414209" cy="441307"/>
            </a:xfrm>
            <a:prstGeom prst="rect">
              <a:avLst/>
            </a:prstGeom>
          </p:spPr>
          <p:txBody>
            <a:bodyPr lIns="0" tIns="0" rIns="0" bIns="0" rtlCol="0" anchor="t">
              <a:spAutoFit/>
            </a:bodyPr>
            <a:lstStyle/>
            <a:p>
              <a:pPr algn="ctr">
                <a:lnSpc>
                  <a:spcPts val="2610"/>
                </a:lnSpc>
              </a:pPr>
              <a:r>
                <a:rPr lang="vi-VN" sz="2175">
                  <a:solidFill>
                    <a:srgbClr val="FFFFFF"/>
                  </a:solidFill>
                  <a:latin typeface="Asap"/>
                  <a:ea typeface="Asap"/>
                  <a:cs typeface="Asap"/>
                  <a:sym typeface="Asap"/>
                </a:rPr>
                <a:t>Trưởng nhóm</a:t>
              </a:r>
              <a:endParaRPr lang="en-US" sz="2175">
                <a:solidFill>
                  <a:srgbClr val="FFFFFF"/>
                </a:solidFill>
                <a:latin typeface="Asap"/>
                <a:ea typeface="Asap"/>
                <a:cs typeface="Asap"/>
                <a:sym typeface="Asap"/>
              </a:endParaRPr>
            </a:p>
          </p:txBody>
        </p:sp>
      </p:grpSp>
      <p:grpSp>
        <p:nvGrpSpPr>
          <p:cNvPr id="6" name="Group 6"/>
          <p:cNvGrpSpPr/>
          <p:nvPr/>
        </p:nvGrpSpPr>
        <p:grpSpPr>
          <a:xfrm>
            <a:off x="11258100" y="6727861"/>
            <a:ext cx="2554221" cy="1458759"/>
            <a:chOff x="0" y="-9525"/>
            <a:chExt cx="3405628" cy="1945011"/>
          </a:xfrm>
        </p:grpSpPr>
        <p:sp>
          <p:nvSpPr>
            <p:cNvPr id="7" name="TextBox 7"/>
            <p:cNvSpPr txBox="1"/>
            <p:nvPr/>
          </p:nvSpPr>
          <p:spPr>
            <a:xfrm>
              <a:off x="0" y="1506897"/>
              <a:ext cx="3405628" cy="428589"/>
            </a:xfrm>
            <a:prstGeom prst="rect">
              <a:avLst/>
            </a:prstGeom>
          </p:spPr>
          <p:txBody>
            <a:bodyPr lIns="0" tIns="0" rIns="0" bIns="0" rtlCol="0" anchor="t">
              <a:spAutoFit/>
            </a:bodyPr>
            <a:lstStyle/>
            <a:p>
              <a:pPr algn="ctr">
                <a:lnSpc>
                  <a:spcPts val="2520"/>
                </a:lnSpc>
              </a:pPr>
              <a:r>
                <a:rPr lang="en-US" sz="2100">
                  <a:solidFill>
                    <a:srgbClr val="FFFFFF"/>
                  </a:solidFill>
                  <a:latin typeface="Asap"/>
                  <a:ea typeface="Asap"/>
                  <a:cs typeface="Asap"/>
                  <a:sym typeface="Asap"/>
                </a:rPr>
                <a:t>Thafnh vieen</a:t>
              </a:r>
            </a:p>
          </p:txBody>
        </p:sp>
        <p:sp>
          <p:nvSpPr>
            <p:cNvPr id="8" name="TextBox 8"/>
            <p:cNvSpPr txBox="1"/>
            <p:nvPr/>
          </p:nvSpPr>
          <p:spPr>
            <a:xfrm>
              <a:off x="0" y="-9525"/>
              <a:ext cx="3405628" cy="1231106"/>
            </a:xfrm>
            <a:prstGeom prst="rect">
              <a:avLst/>
            </a:prstGeom>
          </p:spPr>
          <p:txBody>
            <a:bodyPr lIns="0" tIns="0" rIns="0" bIns="0" rtlCol="0" anchor="t">
              <a:spAutoFit/>
            </a:bodyPr>
            <a:lstStyle/>
            <a:p>
              <a:pPr marL="0" lvl="0" indent="0" algn="ctr">
                <a:lnSpc>
                  <a:spcPts val="3600"/>
                </a:lnSpc>
                <a:spcBef>
                  <a:spcPct val="0"/>
                </a:spcBef>
              </a:pPr>
              <a:r>
                <a:rPr lang="vi-VN" sz="3000" b="1" u="none">
                  <a:solidFill>
                    <a:srgbClr val="FFFFFF"/>
                  </a:solidFill>
                  <a:latin typeface="Cabin Medium"/>
                  <a:ea typeface="Cabin Medium"/>
                  <a:cs typeface="Cabin Medium"/>
                  <a:sym typeface="Cabin Medium"/>
                </a:rPr>
                <a:t>Lê Hoàn</a:t>
              </a:r>
              <a:r>
                <a:rPr lang="en-US" sz="3000" b="1" u="none">
                  <a:solidFill>
                    <a:srgbClr val="FFFFFF"/>
                  </a:solidFill>
                  <a:latin typeface="Cabin Medium"/>
                  <a:ea typeface="Cabin Medium"/>
                  <a:cs typeface="Cabin Medium"/>
                  <a:sym typeface="Cabin Medium"/>
                </a:rPr>
                <a:t>g</a:t>
              </a:r>
            </a:p>
            <a:p>
              <a:pPr marL="0" lvl="0" indent="0" algn="ctr">
                <a:lnSpc>
                  <a:spcPts val="3600"/>
                </a:lnSpc>
                <a:spcBef>
                  <a:spcPct val="0"/>
                </a:spcBef>
              </a:pPr>
              <a:r>
                <a:rPr lang="vi-VN" sz="3000" b="1" u="none">
                  <a:solidFill>
                    <a:srgbClr val="FFFFFF"/>
                  </a:solidFill>
                  <a:latin typeface="Cabin Medium"/>
                  <a:ea typeface="Cabin Medium"/>
                  <a:cs typeface="Cabin Medium"/>
                  <a:sym typeface="Cabin Medium"/>
                </a:rPr>
                <a:t> Phúc </a:t>
              </a:r>
              <a:endParaRPr lang="en-US" sz="3000" b="1" u="none">
                <a:solidFill>
                  <a:srgbClr val="FFFFFF"/>
                </a:solidFill>
                <a:latin typeface="Cabin Medium"/>
                <a:ea typeface="Cabin Medium"/>
                <a:cs typeface="Cabin Medium"/>
                <a:sym typeface="Cabin Medium"/>
              </a:endParaRPr>
            </a:p>
          </p:txBody>
        </p:sp>
      </p:grpSp>
      <p:grpSp>
        <p:nvGrpSpPr>
          <p:cNvPr id="9" name="Group 9"/>
          <p:cNvGrpSpPr/>
          <p:nvPr/>
        </p:nvGrpSpPr>
        <p:grpSpPr>
          <a:xfrm>
            <a:off x="14524817" y="6727861"/>
            <a:ext cx="2672280" cy="1458759"/>
            <a:chOff x="0" y="-9525"/>
            <a:chExt cx="3563039" cy="1945011"/>
          </a:xfrm>
        </p:grpSpPr>
        <p:sp>
          <p:nvSpPr>
            <p:cNvPr id="10" name="TextBox 10"/>
            <p:cNvSpPr txBox="1"/>
            <p:nvPr/>
          </p:nvSpPr>
          <p:spPr>
            <a:xfrm>
              <a:off x="0" y="1506897"/>
              <a:ext cx="3563039" cy="428589"/>
            </a:xfrm>
            <a:prstGeom prst="rect">
              <a:avLst/>
            </a:prstGeom>
          </p:spPr>
          <p:txBody>
            <a:bodyPr lIns="0" tIns="0" rIns="0" bIns="0" rtlCol="0" anchor="t">
              <a:spAutoFit/>
            </a:bodyPr>
            <a:lstStyle/>
            <a:p>
              <a:pPr algn="ctr">
                <a:lnSpc>
                  <a:spcPts val="2520"/>
                </a:lnSpc>
              </a:pPr>
              <a:r>
                <a:rPr lang="vi-VN" sz="2100">
                  <a:solidFill>
                    <a:srgbClr val="FFFFFF"/>
                  </a:solidFill>
                  <a:latin typeface="Asap"/>
                  <a:ea typeface="Asap"/>
                  <a:cs typeface="Asap"/>
                  <a:sym typeface="Asap"/>
                </a:rPr>
                <a:t>Thành viên</a:t>
              </a:r>
              <a:endParaRPr lang="en-US" sz="2100">
                <a:solidFill>
                  <a:srgbClr val="FFFFFF"/>
                </a:solidFill>
                <a:latin typeface="Asap"/>
                <a:ea typeface="Asap"/>
                <a:cs typeface="Asap"/>
                <a:sym typeface="Asap"/>
              </a:endParaRPr>
            </a:p>
          </p:txBody>
        </p:sp>
        <p:sp>
          <p:nvSpPr>
            <p:cNvPr id="11" name="TextBox 11"/>
            <p:cNvSpPr txBox="1"/>
            <p:nvPr/>
          </p:nvSpPr>
          <p:spPr>
            <a:xfrm>
              <a:off x="0" y="-9525"/>
              <a:ext cx="3563039" cy="1231106"/>
            </a:xfrm>
            <a:prstGeom prst="rect">
              <a:avLst/>
            </a:prstGeom>
          </p:spPr>
          <p:txBody>
            <a:bodyPr lIns="0" tIns="0" rIns="0" bIns="0" rtlCol="0" anchor="t">
              <a:spAutoFit/>
            </a:bodyPr>
            <a:lstStyle/>
            <a:p>
              <a:pPr marL="0" lvl="0" indent="0" algn="ctr">
                <a:lnSpc>
                  <a:spcPts val="3600"/>
                </a:lnSpc>
                <a:spcBef>
                  <a:spcPct val="0"/>
                </a:spcBef>
              </a:pPr>
              <a:r>
                <a:rPr lang="vi-VN" sz="3000" b="1">
                  <a:solidFill>
                    <a:srgbClr val="FFFFFF"/>
                  </a:solidFill>
                  <a:latin typeface="Cabin Medium"/>
                  <a:ea typeface="Cabin Medium"/>
                  <a:cs typeface="Cabin Medium"/>
                  <a:sym typeface="Cabin Medium"/>
                </a:rPr>
                <a:t>Nguyễn Ngọc Kỳ Phương</a:t>
              </a:r>
              <a:endParaRPr lang="en-US" sz="3000" b="1" u="none">
                <a:solidFill>
                  <a:srgbClr val="FFFFFF"/>
                </a:solidFill>
                <a:latin typeface="Cabin Medium"/>
                <a:ea typeface="Cabin Medium"/>
                <a:cs typeface="Cabin Medium"/>
                <a:sym typeface="Cabin Medium"/>
              </a:endParaRPr>
            </a:p>
          </p:txBody>
        </p:sp>
      </p:grpSp>
      <p:grpSp>
        <p:nvGrpSpPr>
          <p:cNvPr id="12" name="Group 12"/>
          <p:cNvGrpSpPr/>
          <p:nvPr/>
        </p:nvGrpSpPr>
        <p:grpSpPr>
          <a:xfrm>
            <a:off x="1260125" y="6751037"/>
            <a:ext cx="2554221" cy="1451614"/>
            <a:chOff x="0" y="0"/>
            <a:chExt cx="3405628" cy="1935485"/>
          </a:xfrm>
        </p:grpSpPr>
        <p:sp>
          <p:nvSpPr>
            <p:cNvPr id="13" name="TextBox 13"/>
            <p:cNvSpPr txBox="1"/>
            <p:nvPr/>
          </p:nvSpPr>
          <p:spPr>
            <a:xfrm>
              <a:off x="0" y="1506897"/>
              <a:ext cx="3405628" cy="428589"/>
            </a:xfrm>
            <a:prstGeom prst="rect">
              <a:avLst/>
            </a:prstGeom>
          </p:spPr>
          <p:txBody>
            <a:bodyPr lIns="0" tIns="0" rIns="0" bIns="0" rtlCol="0" anchor="t">
              <a:spAutoFit/>
            </a:bodyPr>
            <a:lstStyle/>
            <a:p>
              <a:pPr algn="ctr">
                <a:lnSpc>
                  <a:spcPts val="2520"/>
                </a:lnSpc>
              </a:pPr>
              <a:r>
                <a:rPr lang="vi-VN" sz="2100">
                  <a:solidFill>
                    <a:srgbClr val="FFFFFF"/>
                  </a:solidFill>
                  <a:latin typeface="Asap"/>
                  <a:ea typeface="Asap"/>
                  <a:cs typeface="Asap"/>
                  <a:sym typeface="Asap"/>
                </a:rPr>
                <a:t>Thành viên </a:t>
              </a:r>
              <a:endParaRPr lang="en-US" sz="2100">
                <a:solidFill>
                  <a:srgbClr val="FFFFFF"/>
                </a:solidFill>
                <a:latin typeface="Asap"/>
                <a:ea typeface="Asap"/>
                <a:cs typeface="Asap"/>
                <a:sym typeface="Asap"/>
              </a:endParaRPr>
            </a:p>
          </p:txBody>
        </p:sp>
        <p:sp>
          <p:nvSpPr>
            <p:cNvPr id="14" name="TextBox 14"/>
            <p:cNvSpPr txBox="1"/>
            <p:nvPr/>
          </p:nvSpPr>
          <p:spPr>
            <a:xfrm>
              <a:off x="0" y="-9525"/>
              <a:ext cx="3405628" cy="1228653"/>
            </a:xfrm>
            <a:prstGeom prst="rect">
              <a:avLst/>
            </a:prstGeom>
          </p:spPr>
          <p:txBody>
            <a:bodyPr lIns="0" tIns="0" rIns="0" bIns="0" rtlCol="0" anchor="t">
              <a:spAutoFit/>
            </a:bodyPr>
            <a:lstStyle/>
            <a:p>
              <a:pPr marL="0" lvl="0" indent="0" algn="ctr">
                <a:lnSpc>
                  <a:spcPts val="3600"/>
                </a:lnSpc>
                <a:spcBef>
                  <a:spcPct val="0"/>
                </a:spcBef>
              </a:pPr>
              <a:r>
                <a:rPr lang="en-US" sz="3000" b="1" u="none">
                  <a:solidFill>
                    <a:srgbClr val="FFFFFF"/>
                  </a:solidFill>
                  <a:latin typeface="Cabin Medium"/>
                  <a:ea typeface="Cabin Medium"/>
                  <a:cs typeface="Cabin Medium"/>
                  <a:sym typeface="Cabin Medium"/>
                </a:rPr>
                <a:t>Phạm</a:t>
              </a:r>
            </a:p>
            <a:p>
              <a:pPr marL="0" lvl="0" indent="0" algn="ctr">
                <a:lnSpc>
                  <a:spcPts val="3600"/>
                </a:lnSpc>
                <a:spcBef>
                  <a:spcPct val="0"/>
                </a:spcBef>
              </a:pPr>
              <a:r>
                <a:rPr lang="vi-VN" sz="3000" b="1" u="none">
                  <a:solidFill>
                    <a:srgbClr val="FFFFFF"/>
                  </a:solidFill>
                  <a:latin typeface="Cabin Medium"/>
                  <a:ea typeface="Cabin Medium"/>
                  <a:cs typeface="Cabin Medium"/>
                  <a:sym typeface="Cabin Medium"/>
                </a:rPr>
                <a:t>Minh quân</a:t>
              </a:r>
              <a:endParaRPr lang="en-US" sz="3000" b="1" u="none">
                <a:solidFill>
                  <a:srgbClr val="FFFFFF"/>
                </a:solidFill>
                <a:latin typeface="Cabin Medium"/>
                <a:ea typeface="Cabin Medium"/>
                <a:cs typeface="Cabin Medium"/>
                <a:sym typeface="Cabin Medium"/>
              </a:endParaRPr>
            </a:p>
          </p:txBody>
        </p:sp>
      </p:grpSp>
      <p:grpSp>
        <p:nvGrpSpPr>
          <p:cNvPr id="15" name="Group 15"/>
          <p:cNvGrpSpPr/>
          <p:nvPr/>
        </p:nvGrpSpPr>
        <p:grpSpPr>
          <a:xfrm>
            <a:off x="4600173" y="6727861"/>
            <a:ext cx="2554221" cy="1458759"/>
            <a:chOff x="0" y="-9525"/>
            <a:chExt cx="3405628" cy="1945011"/>
          </a:xfrm>
        </p:grpSpPr>
        <p:sp>
          <p:nvSpPr>
            <p:cNvPr id="16" name="TextBox 16"/>
            <p:cNvSpPr txBox="1"/>
            <p:nvPr/>
          </p:nvSpPr>
          <p:spPr>
            <a:xfrm>
              <a:off x="0" y="1506897"/>
              <a:ext cx="3405628" cy="428589"/>
            </a:xfrm>
            <a:prstGeom prst="rect">
              <a:avLst/>
            </a:prstGeom>
          </p:spPr>
          <p:txBody>
            <a:bodyPr lIns="0" tIns="0" rIns="0" bIns="0" rtlCol="0" anchor="t">
              <a:spAutoFit/>
            </a:bodyPr>
            <a:lstStyle/>
            <a:p>
              <a:pPr algn="ctr">
                <a:lnSpc>
                  <a:spcPts val="2520"/>
                </a:lnSpc>
              </a:pPr>
              <a:r>
                <a:rPr lang="vi-VN" sz="2100">
                  <a:solidFill>
                    <a:srgbClr val="FFFFFF"/>
                  </a:solidFill>
                  <a:latin typeface="Asap"/>
                  <a:ea typeface="Asap"/>
                  <a:cs typeface="Asap"/>
                  <a:sym typeface="Asap"/>
                </a:rPr>
                <a:t>Thành viên</a:t>
              </a:r>
              <a:endParaRPr lang="en-US" sz="2100">
                <a:solidFill>
                  <a:srgbClr val="FFFFFF"/>
                </a:solidFill>
                <a:latin typeface="Asap"/>
                <a:ea typeface="Asap"/>
                <a:cs typeface="Asap"/>
                <a:sym typeface="Asap"/>
              </a:endParaRPr>
            </a:p>
          </p:txBody>
        </p:sp>
        <p:sp>
          <p:nvSpPr>
            <p:cNvPr id="17" name="TextBox 17"/>
            <p:cNvSpPr txBox="1"/>
            <p:nvPr/>
          </p:nvSpPr>
          <p:spPr>
            <a:xfrm>
              <a:off x="0" y="-9525"/>
              <a:ext cx="3405628" cy="1231106"/>
            </a:xfrm>
            <a:prstGeom prst="rect">
              <a:avLst/>
            </a:prstGeom>
          </p:spPr>
          <p:txBody>
            <a:bodyPr lIns="0" tIns="0" rIns="0" bIns="0" rtlCol="0" anchor="t">
              <a:spAutoFit/>
            </a:bodyPr>
            <a:lstStyle/>
            <a:p>
              <a:pPr marL="0" lvl="0" indent="0" algn="ctr">
                <a:lnSpc>
                  <a:spcPts val="3600"/>
                </a:lnSpc>
                <a:spcBef>
                  <a:spcPct val="0"/>
                </a:spcBef>
              </a:pPr>
              <a:r>
                <a:rPr lang="vi-VN" sz="3000" b="1" u="none">
                  <a:solidFill>
                    <a:srgbClr val="FFFFFF"/>
                  </a:solidFill>
                  <a:latin typeface="Cabin Medium"/>
                  <a:ea typeface="Cabin Medium"/>
                  <a:cs typeface="Cabin Medium"/>
                  <a:sym typeface="Cabin Medium"/>
                </a:rPr>
                <a:t>Trần Kim </a:t>
              </a:r>
              <a:endParaRPr lang="en-US" sz="3000" b="1" u="none">
                <a:solidFill>
                  <a:srgbClr val="FFFFFF"/>
                </a:solidFill>
                <a:latin typeface="Cabin Medium"/>
                <a:ea typeface="Cabin Medium"/>
                <a:cs typeface="Cabin Medium"/>
                <a:sym typeface="Cabin Medium"/>
              </a:endParaRPr>
            </a:p>
            <a:p>
              <a:pPr marL="0" lvl="0" indent="0" algn="ctr">
                <a:lnSpc>
                  <a:spcPts val="3600"/>
                </a:lnSpc>
                <a:spcBef>
                  <a:spcPct val="0"/>
                </a:spcBef>
              </a:pPr>
              <a:r>
                <a:rPr lang="vi-VN" sz="3000" b="1" u="none">
                  <a:solidFill>
                    <a:srgbClr val="FFFFFF"/>
                  </a:solidFill>
                  <a:latin typeface="Cabin Medium"/>
                  <a:ea typeface="Cabin Medium"/>
                  <a:cs typeface="Cabin Medium"/>
                  <a:sym typeface="Cabin Medium"/>
                </a:rPr>
                <a:t>Thịnh</a:t>
              </a:r>
              <a:endParaRPr lang="en-US" sz="3000" b="1" u="none">
                <a:solidFill>
                  <a:srgbClr val="FFFFFF"/>
                </a:solidFill>
                <a:latin typeface="Cabin Medium"/>
                <a:ea typeface="Cabin Medium"/>
                <a:cs typeface="Cabin Medium"/>
                <a:sym typeface="Cabin Medium"/>
              </a:endParaRPr>
            </a:p>
          </p:txBody>
        </p:sp>
      </p:grpSp>
      <p:sp>
        <p:nvSpPr>
          <p:cNvPr id="19" name="TextBox 19"/>
          <p:cNvSpPr txBox="1"/>
          <p:nvPr/>
        </p:nvSpPr>
        <p:spPr>
          <a:xfrm>
            <a:off x="1055754" y="1600243"/>
            <a:ext cx="16230600" cy="1000274"/>
          </a:xfrm>
          <a:prstGeom prst="rect">
            <a:avLst/>
          </a:prstGeom>
        </p:spPr>
        <p:txBody>
          <a:bodyPr lIns="0" tIns="0" rIns="0" bIns="0" rtlCol="0" anchor="t">
            <a:spAutoFit/>
          </a:bodyPr>
          <a:lstStyle/>
          <a:p>
            <a:pPr algn="ctr">
              <a:lnSpc>
                <a:spcPts val="7800"/>
              </a:lnSpc>
            </a:pPr>
            <a:r>
              <a:rPr lang="vi-VN" sz="6500" b="1">
                <a:solidFill>
                  <a:srgbClr val="FFFFFF"/>
                </a:solidFill>
                <a:latin typeface="Cabin Medium"/>
                <a:ea typeface="Cabin Medium"/>
                <a:cs typeface="Cabin Medium"/>
                <a:sym typeface="Cabin Medium"/>
              </a:rPr>
              <a:t>THÀNH VIÊN</a:t>
            </a:r>
            <a:endParaRPr lang="en-US" sz="6500" b="1">
              <a:solidFill>
                <a:srgbClr val="FFFFFF"/>
              </a:solidFill>
              <a:latin typeface="Cabin Medium"/>
              <a:ea typeface="Cabin Medium"/>
              <a:cs typeface="Cabin Medium"/>
              <a:sym typeface="Cabin Medium"/>
            </a:endParaRPr>
          </a:p>
        </p:txBody>
      </p:sp>
      <p:sp>
        <p:nvSpPr>
          <p:cNvPr id="23" name="TextBox 23"/>
          <p:cNvSpPr txBox="1"/>
          <p:nvPr/>
        </p:nvSpPr>
        <p:spPr>
          <a:xfrm>
            <a:off x="14435559" y="1014140"/>
            <a:ext cx="2850795" cy="2049541"/>
          </a:xfrm>
          <a:prstGeom prst="rect">
            <a:avLst/>
          </a:prstGeom>
        </p:spPr>
        <p:txBody>
          <a:bodyPr lIns="254000" tIns="254000" rIns="254000" bIns="254000" rtlCol="0" anchor="ctr"/>
          <a:lstStyle/>
          <a:p>
            <a:pPr algn="ctr">
              <a:lnSpc>
                <a:spcPts val="2100"/>
              </a:lnSpc>
            </a:pPr>
            <a:endParaRPr lang="en-US" sz="1500">
              <a:solidFill>
                <a:srgbClr val="010A29"/>
              </a:solidFill>
              <a:latin typeface="Asap"/>
              <a:ea typeface="Asap"/>
              <a:cs typeface="Asap"/>
              <a:sym typeface="Asap"/>
            </a:endParaRPr>
          </a:p>
        </p:txBody>
      </p:sp>
      <p:sp>
        <p:nvSpPr>
          <p:cNvPr id="24" name="Freeform 24"/>
          <p:cNvSpPr/>
          <p:nvPr/>
        </p:nvSpPr>
        <p:spPr>
          <a:xfrm flipH="1">
            <a:off x="1271209" y="3358955"/>
            <a:ext cx="2554221" cy="2554221"/>
          </a:xfrm>
          <a:custGeom>
            <a:avLst/>
            <a:gdLst/>
            <a:ahLst/>
            <a:cxnLst/>
            <a:rect l="l" t="t" r="r" b="b"/>
            <a:pathLst>
              <a:path w="2554221" h="2554221">
                <a:moveTo>
                  <a:pt x="2554221" y="0"/>
                </a:moveTo>
                <a:lnTo>
                  <a:pt x="0" y="0"/>
                </a:lnTo>
                <a:lnTo>
                  <a:pt x="0" y="2554221"/>
                </a:lnTo>
                <a:lnTo>
                  <a:pt x="2554221" y="2554221"/>
                </a:lnTo>
                <a:lnTo>
                  <a:pt x="2554221"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5" name="Freeform 25"/>
          <p:cNvSpPr/>
          <p:nvPr/>
        </p:nvSpPr>
        <p:spPr>
          <a:xfrm flipH="1">
            <a:off x="4600173" y="3358955"/>
            <a:ext cx="2554221" cy="2554221"/>
          </a:xfrm>
          <a:custGeom>
            <a:avLst/>
            <a:gdLst/>
            <a:ahLst/>
            <a:cxnLst/>
            <a:rect l="l" t="t" r="r" b="b"/>
            <a:pathLst>
              <a:path w="2554221" h="2554221">
                <a:moveTo>
                  <a:pt x="2554221" y="0"/>
                </a:moveTo>
                <a:lnTo>
                  <a:pt x="0" y="0"/>
                </a:lnTo>
                <a:lnTo>
                  <a:pt x="0" y="2554221"/>
                </a:lnTo>
                <a:lnTo>
                  <a:pt x="2554221" y="2554221"/>
                </a:lnTo>
                <a:lnTo>
                  <a:pt x="2554221"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6" name="Freeform 26"/>
          <p:cNvSpPr/>
          <p:nvPr/>
        </p:nvSpPr>
        <p:spPr>
          <a:xfrm flipH="1">
            <a:off x="7925919" y="3358955"/>
            <a:ext cx="2554221" cy="2554221"/>
          </a:xfrm>
          <a:custGeom>
            <a:avLst/>
            <a:gdLst/>
            <a:ahLst/>
            <a:cxnLst/>
            <a:rect l="l" t="t" r="r" b="b"/>
            <a:pathLst>
              <a:path w="2554221" h="2554221">
                <a:moveTo>
                  <a:pt x="2554221" y="0"/>
                </a:moveTo>
                <a:lnTo>
                  <a:pt x="0" y="0"/>
                </a:lnTo>
                <a:lnTo>
                  <a:pt x="0" y="2554221"/>
                </a:lnTo>
                <a:lnTo>
                  <a:pt x="2554221" y="2554221"/>
                </a:lnTo>
                <a:lnTo>
                  <a:pt x="2554221"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Freeform 27"/>
          <p:cNvSpPr/>
          <p:nvPr/>
        </p:nvSpPr>
        <p:spPr>
          <a:xfrm flipH="1">
            <a:off x="11258100" y="3358955"/>
            <a:ext cx="2554221" cy="2554221"/>
          </a:xfrm>
          <a:custGeom>
            <a:avLst/>
            <a:gdLst/>
            <a:ahLst/>
            <a:cxnLst/>
            <a:rect l="l" t="t" r="r" b="b"/>
            <a:pathLst>
              <a:path w="2554221" h="2554221">
                <a:moveTo>
                  <a:pt x="2554221" y="0"/>
                </a:moveTo>
                <a:lnTo>
                  <a:pt x="0" y="0"/>
                </a:lnTo>
                <a:lnTo>
                  <a:pt x="0" y="2554221"/>
                </a:lnTo>
                <a:lnTo>
                  <a:pt x="2554221" y="2554221"/>
                </a:lnTo>
                <a:lnTo>
                  <a:pt x="2554221"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8" name="Freeform 28"/>
          <p:cNvSpPr/>
          <p:nvPr/>
        </p:nvSpPr>
        <p:spPr>
          <a:xfrm flipH="1">
            <a:off x="14583846" y="3358955"/>
            <a:ext cx="2554221" cy="2554221"/>
          </a:xfrm>
          <a:custGeom>
            <a:avLst/>
            <a:gdLst/>
            <a:ahLst/>
            <a:cxnLst/>
            <a:rect l="l" t="t" r="r" b="b"/>
            <a:pathLst>
              <a:path w="2554221" h="2554221">
                <a:moveTo>
                  <a:pt x="2554221" y="0"/>
                </a:moveTo>
                <a:lnTo>
                  <a:pt x="0" y="0"/>
                </a:lnTo>
                <a:lnTo>
                  <a:pt x="0" y="2554221"/>
                </a:lnTo>
                <a:lnTo>
                  <a:pt x="2554221" y="2554221"/>
                </a:lnTo>
                <a:lnTo>
                  <a:pt x="2554221"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29" name="Group 29"/>
          <p:cNvGrpSpPr>
            <a:grpSpLocks noChangeAspect="1"/>
          </p:cNvGrpSpPr>
          <p:nvPr/>
        </p:nvGrpSpPr>
        <p:grpSpPr>
          <a:xfrm>
            <a:off x="1600321" y="3690331"/>
            <a:ext cx="1895997" cy="1895989"/>
            <a:chOff x="0" y="0"/>
            <a:chExt cx="6350000" cy="6349975"/>
          </a:xfrm>
          <a:blipFill dpi="0" rotWithShape="1">
            <a:blip r:embed="rId6"/>
            <a:srcRect/>
            <a:stretch>
              <a:fillRect l="2000" t="-22000" r="-2000" b="-25000"/>
            </a:stretch>
          </a:blipFill>
        </p:grpSpPr>
        <p:sp>
          <p:nvSpPr>
            <p:cNvPr id="30" name="Freeform 3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p:spPr>
          <p:txBody>
            <a:bodyPr/>
            <a:lstStyle/>
            <a:p>
              <a:endParaRPr lang="en-US"/>
            </a:p>
          </p:txBody>
        </p:sp>
      </p:grpSp>
      <p:grpSp>
        <p:nvGrpSpPr>
          <p:cNvPr id="31" name="Group 31"/>
          <p:cNvGrpSpPr>
            <a:grpSpLocks noChangeAspect="1"/>
          </p:cNvGrpSpPr>
          <p:nvPr/>
        </p:nvGrpSpPr>
        <p:grpSpPr>
          <a:xfrm>
            <a:off x="4929285" y="3690331"/>
            <a:ext cx="1895997" cy="1895989"/>
            <a:chOff x="0" y="0"/>
            <a:chExt cx="6350000" cy="6349975"/>
          </a:xfrm>
          <a:solidFill>
            <a:srgbClr val="010A29"/>
          </a:solidFill>
        </p:grpSpPr>
        <p:sp>
          <p:nvSpPr>
            <p:cNvPr id="32" name="Freeform 3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dpi="0" rotWithShape="1">
              <a:blip r:embed="rId7"/>
              <a:srcRect/>
              <a:stretch>
                <a:fillRect l="-5000" t="-26000" r="1000" b="-12000"/>
              </a:stretch>
            </a:blipFill>
          </p:spPr>
          <p:txBody>
            <a:bodyPr/>
            <a:lstStyle/>
            <a:p>
              <a:endParaRPr lang="en-US"/>
            </a:p>
          </p:txBody>
        </p:sp>
      </p:grpSp>
      <p:grpSp>
        <p:nvGrpSpPr>
          <p:cNvPr id="33" name="Group 33"/>
          <p:cNvGrpSpPr>
            <a:grpSpLocks noChangeAspect="1"/>
          </p:cNvGrpSpPr>
          <p:nvPr/>
        </p:nvGrpSpPr>
        <p:grpSpPr>
          <a:xfrm>
            <a:off x="8255031" y="3690331"/>
            <a:ext cx="1895997" cy="1895989"/>
            <a:chOff x="0" y="0"/>
            <a:chExt cx="6350000" cy="6349975"/>
          </a:xfrm>
          <a:solidFill>
            <a:srgbClr val="010A29"/>
          </a:solidFill>
        </p:grpSpPr>
        <p:sp>
          <p:nvSpPr>
            <p:cNvPr id="34" name="Freeform 34"/>
            <p:cNvSpPr/>
            <p:nvPr/>
          </p:nvSpPr>
          <p:spPr>
            <a:xfrm>
              <a:off x="0" y="0"/>
              <a:ext cx="6350000" cy="6349975"/>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dpi="0" rotWithShape="1">
              <a:blip r:embed="rId8"/>
              <a:srcRect/>
              <a:stretch>
                <a:fillRect l="-4000" t="-8000" r="1000" b="-14000"/>
              </a:stretch>
            </a:blipFill>
          </p:spPr>
          <p:txBody>
            <a:bodyPr/>
            <a:lstStyle/>
            <a:p>
              <a:endParaRPr lang="en-US"/>
            </a:p>
          </p:txBody>
        </p:sp>
      </p:grpSp>
      <p:grpSp>
        <p:nvGrpSpPr>
          <p:cNvPr id="35" name="Group 35"/>
          <p:cNvGrpSpPr>
            <a:grpSpLocks noChangeAspect="1"/>
          </p:cNvGrpSpPr>
          <p:nvPr/>
        </p:nvGrpSpPr>
        <p:grpSpPr>
          <a:xfrm>
            <a:off x="11587212" y="3690331"/>
            <a:ext cx="1895997" cy="1895989"/>
            <a:chOff x="0" y="0"/>
            <a:chExt cx="6350000" cy="6349975"/>
          </a:xfrm>
          <a:blipFill dpi="0" rotWithShape="1">
            <a:blip r:embed="rId9"/>
            <a:srcRect/>
            <a:stretch>
              <a:fillRect/>
            </a:stretch>
          </a:blipFill>
        </p:grpSpPr>
        <p:sp>
          <p:nvSpPr>
            <p:cNvPr id="36" name="Freeform 3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p:spPr>
          <p:txBody>
            <a:bodyPr/>
            <a:lstStyle/>
            <a:p>
              <a:endParaRPr lang="en-US"/>
            </a:p>
          </p:txBody>
        </p:sp>
      </p:grpSp>
      <p:grpSp>
        <p:nvGrpSpPr>
          <p:cNvPr id="37" name="Group 37"/>
          <p:cNvGrpSpPr>
            <a:grpSpLocks noChangeAspect="1"/>
          </p:cNvGrpSpPr>
          <p:nvPr/>
        </p:nvGrpSpPr>
        <p:grpSpPr>
          <a:xfrm>
            <a:off x="14912958" y="3690331"/>
            <a:ext cx="1895997" cy="1895989"/>
            <a:chOff x="0" y="0"/>
            <a:chExt cx="6350000" cy="6349975"/>
          </a:xfrm>
          <a:blipFill dpi="0" rotWithShape="1">
            <a:blip r:embed="rId10"/>
            <a:srcRect/>
            <a:stretch>
              <a:fillRect l="1000" r="-15000" b="-20000"/>
            </a:stretch>
          </a:blipFill>
        </p:grpSpPr>
        <p:sp>
          <p:nvSpPr>
            <p:cNvPr id="38" name="Freeform 3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p:spPr>
          <p:txBody>
            <a:bodyPr/>
            <a:lstStyle/>
            <a:p>
              <a:endParaRPr lang="en-US"/>
            </a:p>
          </p:txBody>
        </p:sp>
      </p:gr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37943-10F8-DA2C-B464-A873914415A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279FEB7-49BB-813F-AE67-FC5FA87E81D9}"/>
              </a:ext>
            </a:extLst>
          </p:cNvPr>
          <p:cNvSpPr/>
          <p:nvPr/>
        </p:nvSpPr>
        <p:spPr>
          <a:xfrm>
            <a:off x="-62283" y="-99581"/>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BE6A39AF-7605-D512-D1A3-ADB538AA9796}"/>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19176CDD-7124-ED6F-5925-7D756D948F7E}"/>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A2C7EFE9-BAC5-5D2F-B6DD-EC30092A7BC5}"/>
              </a:ext>
            </a:extLst>
          </p:cNvPr>
          <p:cNvSpPr txBox="1"/>
          <p:nvPr/>
        </p:nvSpPr>
        <p:spPr>
          <a:xfrm>
            <a:off x="8534400" y="-315321"/>
            <a:ext cx="2624891" cy="1139607"/>
          </a:xfrm>
          <a:prstGeom prst="rect">
            <a:avLst/>
          </a:prstGeom>
        </p:spPr>
        <p:txBody>
          <a:bodyPr wrap="square" lIns="0" tIns="0" rIns="0" bIns="0" rtlCol="0" anchor="t">
            <a:spAutoFit/>
          </a:bodyPr>
          <a:lstStyle/>
          <a:p>
            <a:pPr algn="l">
              <a:lnSpc>
                <a:spcPts val="10199"/>
              </a:lnSpc>
            </a:pPr>
            <a:r>
              <a:rPr lang="vi-VN" sz="4800" b="1">
                <a:solidFill>
                  <a:srgbClr val="FFFFFF"/>
                </a:solidFill>
                <a:latin typeface="+mj-lt"/>
                <a:ea typeface="Cabin Medium"/>
                <a:cs typeface="Cabin Medium"/>
                <a:sym typeface="Cabin Medium"/>
              </a:rPr>
              <a:t>DMR</a:t>
            </a:r>
            <a:endParaRPr lang="en-US" sz="4800" b="1">
              <a:solidFill>
                <a:srgbClr val="FFFFFF"/>
              </a:solidFill>
              <a:latin typeface="+mj-lt"/>
              <a:ea typeface="Cabin Medium"/>
              <a:cs typeface="Cabin Medium"/>
              <a:sym typeface="Cabin Medium"/>
            </a:endParaRPr>
          </a:p>
        </p:txBody>
      </p:sp>
      <p:pic>
        <p:nvPicPr>
          <p:cNvPr id="4" name="Picture 3" descr="A computer screen shot of a diagram&#10;&#10;AI-generated content may be incorrect.">
            <a:extLst>
              <a:ext uri="{FF2B5EF4-FFF2-40B4-BE49-F238E27FC236}">
                <a16:creationId xmlns:a16="http://schemas.microsoft.com/office/drawing/2014/main" id="{C217A48E-3281-8159-873C-F7A431D5248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 y="1409700"/>
            <a:ext cx="17678400" cy="16230600"/>
          </a:xfrm>
          <a:prstGeom prst="rect">
            <a:avLst/>
          </a:prstGeom>
          <a:noFill/>
          <a:ln>
            <a:noFill/>
          </a:ln>
        </p:spPr>
      </p:pic>
    </p:spTree>
    <p:extLst>
      <p:ext uri="{BB962C8B-B14F-4D97-AF65-F5344CB8AC3E}">
        <p14:creationId xmlns:p14="http://schemas.microsoft.com/office/powerpoint/2010/main" val="394532834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BD001-46DA-AAD8-35D8-FADA449C4B8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62D7C27-1E0E-69A4-FA04-A3D605D3CCF2}"/>
              </a:ext>
            </a:extLst>
          </p:cNvPr>
          <p:cNvSpPr/>
          <p:nvPr/>
        </p:nvSpPr>
        <p:spPr>
          <a:xfrm>
            <a:off x="-62283" y="-99581"/>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23F94A9D-71B7-80D6-855E-B494BB5E93D6}"/>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BDBF2687-FE80-9009-A531-94A1A1F5FE2A}"/>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031BE0C9-4616-6809-4D3C-06E76E4BDE64}"/>
              </a:ext>
            </a:extLst>
          </p:cNvPr>
          <p:cNvSpPr txBox="1"/>
          <p:nvPr/>
        </p:nvSpPr>
        <p:spPr>
          <a:xfrm>
            <a:off x="8534400" y="-315321"/>
            <a:ext cx="2624891" cy="1139607"/>
          </a:xfrm>
          <a:prstGeom prst="rect">
            <a:avLst/>
          </a:prstGeom>
        </p:spPr>
        <p:txBody>
          <a:bodyPr wrap="square" lIns="0" tIns="0" rIns="0" bIns="0" rtlCol="0" anchor="t">
            <a:spAutoFit/>
          </a:bodyPr>
          <a:lstStyle/>
          <a:p>
            <a:pPr algn="l">
              <a:lnSpc>
                <a:spcPts val="10199"/>
              </a:lnSpc>
            </a:pPr>
            <a:r>
              <a:rPr lang="vi-VN" sz="4800" b="1">
                <a:solidFill>
                  <a:srgbClr val="FFFFFF"/>
                </a:solidFill>
                <a:latin typeface="+mj-lt"/>
                <a:ea typeface="Cabin Medium"/>
                <a:cs typeface="Cabin Medium"/>
                <a:sym typeface="Cabin Medium"/>
              </a:rPr>
              <a:t>DMR</a:t>
            </a:r>
            <a:endParaRPr lang="en-US" sz="4800" b="1">
              <a:solidFill>
                <a:srgbClr val="FFFFFF"/>
              </a:solidFill>
              <a:latin typeface="+mj-lt"/>
              <a:ea typeface="Cabin Medium"/>
              <a:cs typeface="Cabin Medium"/>
              <a:sym typeface="Cabin Medium"/>
            </a:endParaRPr>
          </a:p>
        </p:txBody>
      </p:sp>
      <p:pic>
        <p:nvPicPr>
          <p:cNvPr id="4" name="Picture 3" descr="A computer screen shot of a diagram&#10;&#10;AI-generated content may be incorrect.">
            <a:extLst>
              <a:ext uri="{FF2B5EF4-FFF2-40B4-BE49-F238E27FC236}">
                <a16:creationId xmlns:a16="http://schemas.microsoft.com/office/drawing/2014/main" id="{AA9DAE5F-0FCD-BDEF-A22D-667A1ED32D5B}"/>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2238" y="-7505700"/>
            <a:ext cx="17678400" cy="16992600"/>
          </a:xfrm>
          <a:prstGeom prst="rect">
            <a:avLst/>
          </a:prstGeom>
          <a:noFill/>
          <a:ln>
            <a:noFill/>
          </a:ln>
        </p:spPr>
      </p:pic>
    </p:spTree>
    <p:extLst>
      <p:ext uri="{BB962C8B-B14F-4D97-AF65-F5344CB8AC3E}">
        <p14:creationId xmlns:p14="http://schemas.microsoft.com/office/powerpoint/2010/main" val="389403987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A13BD-03D9-319F-78B8-C4201A7654D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3E4602F-D5BB-364D-BE72-91534254D47E}"/>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8A71F921-C81E-B9CD-46E8-1C0B0F53B27B}"/>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9C98394B-2E33-7861-2919-51821FCD65FE}"/>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1FCB0319-9BD5-9E6E-CFB1-D156F8FF4199}"/>
              </a:ext>
            </a:extLst>
          </p:cNvPr>
          <p:cNvSpPr txBox="1"/>
          <p:nvPr/>
        </p:nvSpPr>
        <p:spPr>
          <a:xfrm>
            <a:off x="5029200" y="4016035"/>
            <a:ext cx="7848600"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VI.TESTING</a:t>
            </a:r>
            <a:endParaRPr lang="en-US" sz="8499" b="1">
              <a:solidFill>
                <a:srgbClr val="FFFFFF"/>
              </a:solidFill>
              <a:latin typeface="+mj-lt"/>
              <a:ea typeface="Cabin Medium"/>
              <a:cs typeface="Cabin Medium"/>
              <a:sym typeface="Cabin Medium"/>
            </a:endParaRPr>
          </a:p>
        </p:txBody>
      </p:sp>
    </p:spTree>
    <p:extLst>
      <p:ext uri="{BB962C8B-B14F-4D97-AF65-F5344CB8AC3E}">
        <p14:creationId xmlns:p14="http://schemas.microsoft.com/office/powerpoint/2010/main" val="128780083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37C377C2-2491-5705-2703-1E41F3445871}"/>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F8ECC287-49ED-75BF-0DB8-293F70CFB962}"/>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FC8A8A2A-AFCA-3B8D-9BE0-BE7E4EEEC412}"/>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8941C835-A6A8-F9BD-5D4C-8A033654C6FA}"/>
              </a:ext>
            </a:extLst>
          </p:cNvPr>
          <p:cNvSpPr txBox="1"/>
          <p:nvPr/>
        </p:nvSpPr>
        <p:spPr>
          <a:xfrm>
            <a:off x="685800" y="-21167"/>
            <a:ext cx="7010400" cy="1126399"/>
          </a:xfrm>
          <a:prstGeom prst="rect">
            <a:avLst/>
          </a:prstGeom>
        </p:spPr>
        <p:txBody>
          <a:bodyPr wrap="square" lIns="0" tIns="0" rIns="0" bIns="0" rtlCol="0" anchor="t">
            <a:spAutoFit/>
          </a:bodyPr>
          <a:lstStyle/>
          <a:p>
            <a:pPr algn="l">
              <a:lnSpc>
                <a:spcPts val="10199"/>
              </a:lnSpc>
            </a:pPr>
            <a:r>
              <a:rPr lang="vi-VN" sz="4400" b="1">
                <a:solidFill>
                  <a:srgbClr val="FFFFFF"/>
                </a:solidFill>
                <a:latin typeface="+mj-lt"/>
                <a:ea typeface="Cabin Medium"/>
                <a:cs typeface="Cabin Medium"/>
                <a:sym typeface="Cabin Medium"/>
              </a:rPr>
              <a:t>Test Report Sprint 1</a:t>
            </a:r>
            <a:endParaRPr lang="en-US" sz="4400" b="1">
              <a:solidFill>
                <a:srgbClr val="FFFFFF"/>
              </a:solidFill>
              <a:latin typeface="+mj-lt"/>
              <a:ea typeface="Cabin Medium"/>
              <a:cs typeface="Cabin Medium"/>
              <a:sym typeface="Cabin Medium"/>
            </a:endParaRPr>
          </a:p>
        </p:txBody>
      </p:sp>
      <p:pic>
        <p:nvPicPr>
          <p:cNvPr id="6" name="Picture 5">
            <a:extLst>
              <a:ext uri="{FF2B5EF4-FFF2-40B4-BE49-F238E27FC236}">
                <a16:creationId xmlns:a16="http://schemas.microsoft.com/office/drawing/2014/main" id="{0F77C5CD-C03A-C609-0173-CDA02C5410F5}"/>
              </a:ext>
            </a:extLst>
          </p:cNvPr>
          <p:cNvPicPr>
            <a:picLocks noChangeAspect="1"/>
          </p:cNvPicPr>
          <p:nvPr/>
        </p:nvPicPr>
        <p:blipFill>
          <a:blip r:embed="rId6"/>
          <a:stretch>
            <a:fillRect/>
          </a:stretch>
        </p:blipFill>
        <p:spPr>
          <a:xfrm>
            <a:off x="1360989" y="1485900"/>
            <a:ext cx="15566022" cy="8496975"/>
          </a:xfrm>
          <a:prstGeom prst="rect">
            <a:avLst/>
          </a:prstGeom>
        </p:spPr>
      </p:pic>
    </p:spTree>
    <p:extLst>
      <p:ext uri="{BB962C8B-B14F-4D97-AF65-F5344CB8AC3E}">
        <p14:creationId xmlns:p14="http://schemas.microsoft.com/office/powerpoint/2010/main" val="300826846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5CB38F58-09AF-1723-37A2-E7DE21790A4F}"/>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BCD77C40-07FB-4836-F1B2-5056A83F783D}"/>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68C49C22-5F5D-1CD1-59DC-17270FBC8C65}"/>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98C3D67E-F178-BCD6-5A52-E9A1F75E3658}"/>
              </a:ext>
            </a:extLst>
          </p:cNvPr>
          <p:cNvSpPr txBox="1"/>
          <p:nvPr/>
        </p:nvSpPr>
        <p:spPr>
          <a:xfrm>
            <a:off x="533400" y="-76099"/>
            <a:ext cx="7010400" cy="1126399"/>
          </a:xfrm>
          <a:prstGeom prst="rect">
            <a:avLst/>
          </a:prstGeom>
        </p:spPr>
        <p:txBody>
          <a:bodyPr wrap="square" lIns="0" tIns="0" rIns="0" bIns="0" rtlCol="0" anchor="t">
            <a:spAutoFit/>
          </a:bodyPr>
          <a:lstStyle/>
          <a:p>
            <a:pPr algn="l">
              <a:lnSpc>
                <a:spcPts val="10199"/>
              </a:lnSpc>
            </a:pPr>
            <a:r>
              <a:rPr lang="vi-VN" sz="4400" b="1">
                <a:solidFill>
                  <a:srgbClr val="FFFFFF"/>
                </a:solidFill>
                <a:latin typeface="+mj-lt"/>
                <a:ea typeface="Cabin Medium"/>
                <a:cs typeface="Cabin Medium"/>
                <a:sym typeface="Cabin Medium"/>
              </a:rPr>
              <a:t>Test Report Sprint 2</a:t>
            </a:r>
            <a:endParaRPr lang="en-US" sz="4400" b="1">
              <a:solidFill>
                <a:srgbClr val="FFFFFF"/>
              </a:solidFill>
              <a:latin typeface="+mj-lt"/>
              <a:ea typeface="Cabin Medium"/>
              <a:cs typeface="Cabin Medium"/>
              <a:sym typeface="Cabin Medium"/>
            </a:endParaRPr>
          </a:p>
        </p:txBody>
      </p:sp>
      <p:pic>
        <p:nvPicPr>
          <p:cNvPr id="6" name="Picture 5">
            <a:extLst>
              <a:ext uri="{FF2B5EF4-FFF2-40B4-BE49-F238E27FC236}">
                <a16:creationId xmlns:a16="http://schemas.microsoft.com/office/drawing/2014/main" id="{EBB5E3EC-F8BA-8F5C-4252-B4A0522EB1FA}"/>
              </a:ext>
            </a:extLst>
          </p:cNvPr>
          <p:cNvPicPr>
            <a:picLocks noChangeAspect="1"/>
          </p:cNvPicPr>
          <p:nvPr/>
        </p:nvPicPr>
        <p:blipFill>
          <a:blip r:embed="rId6"/>
          <a:stretch>
            <a:fillRect/>
          </a:stretch>
        </p:blipFill>
        <p:spPr>
          <a:xfrm>
            <a:off x="838200" y="1409700"/>
            <a:ext cx="16369891" cy="8351638"/>
          </a:xfrm>
          <a:prstGeom prst="rect">
            <a:avLst/>
          </a:prstGeom>
        </p:spPr>
      </p:pic>
    </p:spTree>
    <p:extLst>
      <p:ext uri="{BB962C8B-B14F-4D97-AF65-F5344CB8AC3E}">
        <p14:creationId xmlns:p14="http://schemas.microsoft.com/office/powerpoint/2010/main" val="219927959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A05C4-B039-9D81-6D4B-53D738291EB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7592631-2573-9E46-1734-C23FAAF1636F}"/>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8C06D997-A84F-D204-3446-C79F919A148C}"/>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F7E7BE6D-EFF2-F854-15C2-4833AE6B1310}"/>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03025288-DC4D-A9EE-ACF8-80D51074E222}"/>
              </a:ext>
            </a:extLst>
          </p:cNvPr>
          <p:cNvSpPr txBox="1"/>
          <p:nvPr/>
        </p:nvSpPr>
        <p:spPr>
          <a:xfrm>
            <a:off x="5029200" y="4016035"/>
            <a:ext cx="8839200"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VII.PROTOTYPE</a:t>
            </a:r>
            <a:endParaRPr lang="en-US" sz="8499" b="1">
              <a:solidFill>
                <a:srgbClr val="FFFFFF"/>
              </a:solidFill>
              <a:latin typeface="+mj-lt"/>
              <a:ea typeface="Cabin Medium"/>
              <a:cs typeface="Cabin Medium"/>
              <a:sym typeface="Cabin Medium"/>
            </a:endParaRPr>
          </a:p>
        </p:txBody>
      </p:sp>
    </p:spTree>
    <p:extLst>
      <p:ext uri="{BB962C8B-B14F-4D97-AF65-F5344CB8AC3E}">
        <p14:creationId xmlns:p14="http://schemas.microsoft.com/office/powerpoint/2010/main" val="39209860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578BE9BF-67DF-940B-6AFA-896AE894BB2C}"/>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85DF015B-AB54-DDF1-EEC0-2E06D2C9C978}"/>
              </a:ext>
            </a:extLst>
          </p:cNvPr>
          <p:cNvSpPr txBox="1"/>
          <p:nvPr/>
        </p:nvSpPr>
        <p:spPr>
          <a:xfrm>
            <a:off x="1219200" y="1687863"/>
            <a:ext cx="16649732" cy="6844471"/>
          </a:xfrm>
          <a:prstGeom prst="rect">
            <a:avLst/>
          </a:prstGeom>
        </p:spPr>
        <p:txBody>
          <a:bodyPr lIns="50800" tIns="50800" rIns="50800" bIns="50800" rtlCol="0" anchor="ctr"/>
          <a:lstStyle/>
          <a:p>
            <a:pPr algn="ctr">
              <a:lnSpc>
                <a:spcPts val="3359"/>
              </a:lnSpc>
            </a:pPr>
            <a:endParaRPr/>
          </a:p>
        </p:txBody>
      </p:sp>
      <p:sp>
        <p:nvSpPr>
          <p:cNvPr id="11" name="Freeform 11">
            <a:extLst>
              <a:ext uri="{FF2B5EF4-FFF2-40B4-BE49-F238E27FC236}">
                <a16:creationId xmlns:a16="http://schemas.microsoft.com/office/drawing/2014/main" id="{BDC5FBE1-B032-7859-84D7-23B526224650}"/>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29C5DDE9-E99D-0170-6401-BA1A993B0B31}"/>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787824ED-AB0A-C198-7514-4760B436923D}"/>
              </a:ext>
            </a:extLst>
          </p:cNvPr>
          <p:cNvSpPr txBox="1"/>
          <p:nvPr/>
        </p:nvSpPr>
        <p:spPr>
          <a:xfrm>
            <a:off x="533400" y="138960"/>
            <a:ext cx="7010400" cy="1179297"/>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Trang chủ</a:t>
            </a:r>
            <a:endParaRPr lang="en-US" sz="6000" b="1">
              <a:solidFill>
                <a:srgbClr val="FFFFFF"/>
              </a:solidFill>
              <a:latin typeface="+mj-lt"/>
              <a:ea typeface="Cabin Medium"/>
              <a:cs typeface="Cabin Medium"/>
              <a:sym typeface="Cabin Medium"/>
            </a:endParaRPr>
          </a:p>
        </p:txBody>
      </p:sp>
      <p:pic>
        <p:nvPicPr>
          <p:cNvPr id="6" name="Picture 5">
            <a:extLst>
              <a:ext uri="{FF2B5EF4-FFF2-40B4-BE49-F238E27FC236}">
                <a16:creationId xmlns:a16="http://schemas.microsoft.com/office/drawing/2014/main" id="{60393941-6837-3F17-554F-4A4815B903C6}"/>
              </a:ext>
            </a:extLst>
          </p:cNvPr>
          <p:cNvPicPr>
            <a:picLocks noChangeAspect="1"/>
          </p:cNvPicPr>
          <p:nvPr/>
        </p:nvPicPr>
        <p:blipFill>
          <a:blip r:embed="rId6"/>
          <a:stretch>
            <a:fillRect/>
          </a:stretch>
        </p:blipFill>
        <p:spPr>
          <a:xfrm>
            <a:off x="1295400" y="1318257"/>
            <a:ext cx="15908867" cy="8700512"/>
          </a:xfrm>
          <a:prstGeom prst="rect">
            <a:avLst/>
          </a:prstGeom>
        </p:spPr>
      </p:pic>
    </p:spTree>
    <p:extLst>
      <p:ext uri="{BB962C8B-B14F-4D97-AF65-F5344CB8AC3E}">
        <p14:creationId xmlns:p14="http://schemas.microsoft.com/office/powerpoint/2010/main" val="90923841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B5F2D-BED3-04CF-C1D4-6CE5A8875A1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0951ECF-22AD-4C15-8705-10CC67447E7B}"/>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2C9EE8FF-68FE-2C6C-944E-5196A243B0CB}"/>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AC3B924C-B452-C0DF-8814-985117B3E430}"/>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9BDAE1C8-7902-EA7A-736F-E8CD4722513F}"/>
              </a:ext>
            </a:extLst>
          </p:cNvPr>
          <p:cNvSpPr txBox="1"/>
          <p:nvPr/>
        </p:nvSpPr>
        <p:spPr>
          <a:xfrm>
            <a:off x="5029200" y="4016035"/>
            <a:ext cx="10668000"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VIII.QUẢN LÝ</a:t>
            </a:r>
            <a:endParaRPr lang="en-US" sz="8499" b="1">
              <a:solidFill>
                <a:srgbClr val="FFFFFF"/>
              </a:solidFill>
              <a:latin typeface="+mj-lt"/>
              <a:ea typeface="Cabin Medium"/>
              <a:cs typeface="Cabin Medium"/>
              <a:sym typeface="Cabin Medium"/>
            </a:endParaRPr>
          </a:p>
        </p:txBody>
      </p:sp>
    </p:spTree>
    <p:extLst>
      <p:ext uri="{BB962C8B-B14F-4D97-AF65-F5344CB8AC3E}">
        <p14:creationId xmlns:p14="http://schemas.microsoft.com/office/powerpoint/2010/main" val="206164253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C3C810BC-9F66-89F1-1937-D4AFDA1E5E53}"/>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1F714444-F047-E23E-64A7-91BEC60A6CDE}"/>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ABD38118-B9F4-0854-6189-AC833EA2B95F}"/>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6" name="Rectangle 5">
            <a:extLst>
              <a:ext uri="{FF2B5EF4-FFF2-40B4-BE49-F238E27FC236}">
                <a16:creationId xmlns:a16="http://schemas.microsoft.com/office/drawing/2014/main" id="{DB928F9B-3466-D04A-1DE7-27C9CDA75580}"/>
              </a:ext>
            </a:extLst>
          </p:cNvPr>
          <p:cNvSpPr/>
          <p:nvPr/>
        </p:nvSpPr>
        <p:spPr>
          <a:xfrm>
            <a:off x="2409434" y="1767366"/>
            <a:ext cx="14269263" cy="71628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4">
            <a:extLst>
              <a:ext uri="{FF2B5EF4-FFF2-40B4-BE49-F238E27FC236}">
                <a16:creationId xmlns:a16="http://schemas.microsoft.com/office/drawing/2014/main" id="{078303FB-1BE3-FB14-BC86-1FB48C7969B0}"/>
              </a:ext>
            </a:extLst>
          </p:cNvPr>
          <p:cNvSpPr txBox="1"/>
          <p:nvPr/>
        </p:nvSpPr>
        <p:spPr>
          <a:xfrm>
            <a:off x="1219200" y="1687863"/>
            <a:ext cx="16649732" cy="6844471"/>
          </a:xfrm>
          <a:prstGeom prst="rect">
            <a:avLst/>
          </a:prstGeom>
        </p:spPr>
        <p:txBody>
          <a:bodyPr lIns="50800" tIns="50800" rIns="50800" bIns="50800" rtlCol="0" anchor="ctr"/>
          <a:lstStyle/>
          <a:p>
            <a:pPr algn="ctr">
              <a:lnSpc>
                <a:spcPts val="3359"/>
              </a:lnSpc>
            </a:pPr>
            <a:endParaRPr/>
          </a:p>
        </p:txBody>
      </p:sp>
      <p:sp>
        <p:nvSpPr>
          <p:cNvPr id="32" name="TextBox 9">
            <a:extLst>
              <a:ext uri="{FF2B5EF4-FFF2-40B4-BE49-F238E27FC236}">
                <a16:creationId xmlns:a16="http://schemas.microsoft.com/office/drawing/2014/main" id="{EDE40384-37FA-2994-774B-939AF45406CB}"/>
              </a:ext>
            </a:extLst>
          </p:cNvPr>
          <p:cNvSpPr txBox="1"/>
          <p:nvPr/>
        </p:nvSpPr>
        <p:spPr>
          <a:xfrm>
            <a:off x="685800" y="495300"/>
            <a:ext cx="9296400" cy="1179297"/>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Sprint 1 Burndown char</a:t>
            </a:r>
            <a:endParaRPr lang="en-US" sz="6000" b="1">
              <a:solidFill>
                <a:srgbClr val="FFFFFF"/>
              </a:solidFill>
              <a:latin typeface="+mj-lt"/>
              <a:ea typeface="Cabin Medium"/>
              <a:cs typeface="Cabin Medium"/>
              <a:sym typeface="Cabin Medium"/>
            </a:endParaRPr>
          </a:p>
        </p:txBody>
      </p:sp>
      <p:graphicFrame>
        <p:nvGraphicFramePr>
          <p:cNvPr id="5" name="Chart 4">
            <a:extLst>
              <a:ext uri="{FF2B5EF4-FFF2-40B4-BE49-F238E27FC236}">
                <a16:creationId xmlns:a16="http://schemas.microsoft.com/office/drawing/2014/main" id="{00000000-0008-0000-0100-000042D93572}"/>
              </a:ext>
            </a:extLst>
          </p:cNvPr>
          <p:cNvGraphicFramePr>
            <a:graphicFrameLocks/>
          </p:cNvGraphicFramePr>
          <p:nvPr>
            <p:extLst>
              <p:ext uri="{D42A27DB-BD31-4B8C-83A1-F6EECF244321}">
                <p14:modId xmlns:p14="http://schemas.microsoft.com/office/powerpoint/2010/main" val="2257222633"/>
              </p:ext>
            </p:extLst>
          </p:nvPr>
        </p:nvGraphicFramePr>
        <p:xfrm>
          <a:off x="3290887" y="1814513"/>
          <a:ext cx="12177713" cy="6563866"/>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64023317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665C893D-9CE0-2AC2-F213-BB2B3D3DE8F3}"/>
            </a:ext>
          </a:extLst>
        </p:cNvPr>
        <p:cNvGrpSpPr/>
        <p:nvPr/>
      </p:nvGrpSpPr>
      <p:grpSpPr>
        <a:xfrm>
          <a:off x="0" y="0"/>
          <a:ext cx="0" cy="0"/>
          <a:chOff x="0" y="0"/>
          <a:chExt cx="0" cy="0"/>
        </a:xfrm>
      </p:grpSpPr>
      <p:sp>
        <p:nvSpPr>
          <p:cNvPr id="12" name="Freeform 12">
            <a:extLst>
              <a:ext uri="{FF2B5EF4-FFF2-40B4-BE49-F238E27FC236}">
                <a16:creationId xmlns:a16="http://schemas.microsoft.com/office/drawing/2014/main" id="{BE18C2A0-5EFB-A041-8C16-9D8B5978E7C3}"/>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1" name="Freeform 11">
            <a:extLst>
              <a:ext uri="{FF2B5EF4-FFF2-40B4-BE49-F238E27FC236}">
                <a16:creationId xmlns:a16="http://schemas.microsoft.com/office/drawing/2014/main" id="{6747C816-91C3-D427-0469-FB327D78E380}"/>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6" name="Rectangle 5">
            <a:extLst>
              <a:ext uri="{FF2B5EF4-FFF2-40B4-BE49-F238E27FC236}">
                <a16:creationId xmlns:a16="http://schemas.microsoft.com/office/drawing/2014/main" id="{83C6B7C6-E67F-D125-F9DD-E042FD597D50}"/>
              </a:ext>
            </a:extLst>
          </p:cNvPr>
          <p:cNvSpPr/>
          <p:nvPr/>
        </p:nvSpPr>
        <p:spPr>
          <a:xfrm>
            <a:off x="2362200" y="1943100"/>
            <a:ext cx="14269263" cy="71628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4">
            <a:extLst>
              <a:ext uri="{FF2B5EF4-FFF2-40B4-BE49-F238E27FC236}">
                <a16:creationId xmlns:a16="http://schemas.microsoft.com/office/drawing/2014/main" id="{B7AD879B-DA96-7357-0A9E-6D584DF2BF1C}"/>
              </a:ext>
            </a:extLst>
          </p:cNvPr>
          <p:cNvSpPr txBox="1"/>
          <p:nvPr/>
        </p:nvSpPr>
        <p:spPr>
          <a:xfrm>
            <a:off x="1219200" y="1687863"/>
            <a:ext cx="16649732" cy="6844471"/>
          </a:xfrm>
          <a:prstGeom prst="rect">
            <a:avLst/>
          </a:prstGeom>
        </p:spPr>
        <p:txBody>
          <a:bodyPr lIns="50800" tIns="50800" rIns="50800" bIns="50800" rtlCol="0" anchor="ctr"/>
          <a:lstStyle/>
          <a:p>
            <a:pPr algn="ctr">
              <a:lnSpc>
                <a:spcPts val="3359"/>
              </a:lnSpc>
            </a:pPr>
            <a:endParaRPr/>
          </a:p>
        </p:txBody>
      </p:sp>
      <p:sp>
        <p:nvSpPr>
          <p:cNvPr id="32" name="TextBox 9">
            <a:extLst>
              <a:ext uri="{FF2B5EF4-FFF2-40B4-BE49-F238E27FC236}">
                <a16:creationId xmlns:a16="http://schemas.microsoft.com/office/drawing/2014/main" id="{21E1E9C2-C0EF-E6DC-B393-1490B2D109AC}"/>
              </a:ext>
            </a:extLst>
          </p:cNvPr>
          <p:cNvSpPr txBox="1"/>
          <p:nvPr/>
        </p:nvSpPr>
        <p:spPr>
          <a:xfrm>
            <a:off x="685800" y="495300"/>
            <a:ext cx="9296400" cy="1179297"/>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Sprint 2 Burndown char</a:t>
            </a:r>
            <a:endParaRPr lang="en-US" sz="6000" b="1">
              <a:solidFill>
                <a:srgbClr val="FFFFFF"/>
              </a:solidFill>
              <a:latin typeface="+mj-lt"/>
              <a:ea typeface="Cabin Medium"/>
              <a:cs typeface="Cabin Medium"/>
              <a:sym typeface="Cabin Medium"/>
            </a:endParaRPr>
          </a:p>
        </p:txBody>
      </p:sp>
      <p:graphicFrame>
        <p:nvGraphicFramePr>
          <p:cNvPr id="5" name="Chart 4">
            <a:extLst>
              <a:ext uri="{FF2B5EF4-FFF2-40B4-BE49-F238E27FC236}">
                <a16:creationId xmlns:a16="http://schemas.microsoft.com/office/drawing/2014/main" id="{00000000-0008-0000-0000-000027656318}"/>
              </a:ext>
            </a:extLst>
          </p:cNvPr>
          <p:cNvGraphicFramePr>
            <a:graphicFrameLocks/>
          </p:cNvGraphicFramePr>
          <p:nvPr>
            <p:extLst>
              <p:ext uri="{D42A27DB-BD31-4B8C-83A1-F6EECF244321}">
                <p14:modId xmlns:p14="http://schemas.microsoft.com/office/powerpoint/2010/main" val="4281084444"/>
              </p:ext>
            </p:extLst>
          </p:nvPr>
        </p:nvGraphicFramePr>
        <p:xfrm>
          <a:off x="3371865" y="2449613"/>
          <a:ext cx="12344399" cy="6477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68082484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2" name="Freeform 2"/>
          <p:cNvSpPr/>
          <p:nvPr/>
        </p:nvSpPr>
        <p:spPr>
          <a:xfrm flipH="1">
            <a:off x="997737" y="1614208"/>
            <a:ext cx="7046114" cy="7046114"/>
          </a:xfrm>
          <a:custGeom>
            <a:avLst/>
            <a:gdLst/>
            <a:ahLst/>
            <a:cxnLst/>
            <a:rect l="l" t="t" r="r" b="b"/>
            <a:pathLst>
              <a:path w="7046114" h="7046114">
                <a:moveTo>
                  <a:pt x="7046114" y="0"/>
                </a:moveTo>
                <a:lnTo>
                  <a:pt x="0" y="0"/>
                </a:lnTo>
                <a:lnTo>
                  <a:pt x="0" y="7046115"/>
                </a:lnTo>
                <a:lnTo>
                  <a:pt x="7046114" y="7046115"/>
                </a:lnTo>
                <a:lnTo>
                  <a:pt x="7046114"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a:grpSpLocks noChangeAspect="1"/>
          </p:cNvGrpSpPr>
          <p:nvPr/>
        </p:nvGrpSpPr>
        <p:grpSpPr>
          <a:xfrm>
            <a:off x="1905631" y="2528347"/>
            <a:ext cx="5230326" cy="5230305"/>
            <a:chOff x="0" y="0"/>
            <a:chExt cx="6350000" cy="6349975"/>
          </a:xfrm>
          <a:blipFill dpi="0" rotWithShape="1">
            <a:blip r:embed="rId4"/>
            <a:srcRect/>
            <a:stretch>
              <a:fillRect l="-1000" r="-10000" b="-6000"/>
            </a:stretch>
          </a:blipFill>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p:spPr>
          <p:txBody>
            <a:bodyPr/>
            <a:lstStyle/>
            <a:p>
              <a:endParaRPr lang="en-US"/>
            </a:p>
          </p:txBody>
        </p:sp>
      </p:grpSp>
      <p:sp>
        <p:nvSpPr>
          <p:cNvPr id="8" name="Freeform 8"/>
          <p:cNvSpPr/>
          <p:nvPr/>
        </p:nvSpPr>
        <p:spPr>
          <a:xfrm rot="-3545119">
            <a:off x="13604405" y="5326250"/>
            <a:ext cx="9367190" cy="6335626"/>
          </a:xfrm>
          <a:custGeom>
            <a:avLst/>
            <a:gdLst/>
            <a:ahLst/>
            <a:cxnLst/>
            <a:rect l="l" t="t" r="r" b="b"/>
            <a:pathLst>
              <a:path w="9367190" h="6335626">
                <a:moveTo>
                  <a:pt x="0" y="0"/>
                </a:moveTo>
                <a:lnTo>
                  <a:pt x="9367190" y="0"/>
                </a:lnTo>
                <a:lnTo>
                  <a:pt x="9367190" y="6335626"/>
                </a:lnTo>
                <a:lnTo>
                  <a:pt x="0" y="63356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10820400" y="2400300"/>
            <a:ext cx="7557798" cy="1250214"/>
          </a:xfrm>
          <a:prstGeom prst="rect">
            <a:avLst/>
          </a:prstGeom>
        </p:spPr>
        <p:txBody>
          <a:bodyPr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Mentor</a:t>
            </a:r>
            <a:endParaRPr lang="en-US" sz="8499" b="1">
              <a:solidFill>
                <a:srgbClr val="FFFFFF"/>
              </a:solidFill>
              <a:latin typeface="+mj-lt"/>
              <a:ea typeface="Cabin Medium"/>
              <a:cs typeface="Cabin Medium"/>
              <a:sym typeface="Cabin Medium"/>
            </a:endParaRPr>
          </a:p>
        </p:txBody>
      </p:sp>
      <p:sp>
        <p:nvSpPr>
          <p:cNvPr id="12" name="Freeform 12"/>
          <p:cNvSpPr/>
          <p:nvPr/>
        </p:nvSpPr>
        <p:spPr>
          <a:xfrm rot="6272769">
            <a:off x="3789676" y="-6005800"/>
            <a:ext cx="6996349" cy="8370428"/>
          </a:xfrm>
          <a:custGeom>
            <a:avLst/>
            <a:gdLst/>
            <a:ahLst/>
            <a:cxnLst/>
            <a:rect l="l" t="t" r="r" b="b"/>
            <a:pathLst>
              <a:path w="6996349" h="8370428">
                <a:moveTo>
                  <a:pt x="0" y="0"/>
                </a:moveTo>
                <a:lnTo>
                  <a:pt x="6996349" y="0"/>
                </a:lnTo>
                <a:lnTo>
                  <a:pt x="6996349" y="8370428"/>
                </a:lnTo>
                <a:lnTo>
                  <a:pt x="0" y="8370428"/>
                </a:lnTo>
                <a:lnTo>
                  <a:pt x="0" y="0"/>
                </a:lnTo>
                <a:close/>
              </a:path>
            </a:pathLst>
          </a:custGeom>
          <a:blipFill>
            <a:blip r:embed="rId7">
              <a:extLst>
                <a:ext uri="{96DAC541-7B7A-43D3-8B79-37D633B846F1}">
                  <asvg:svgBlip xmlns:asvg="http://schemas.microsoft.com/office/drawing/2016/SVG/main" r:embed="rId8"/>
                </a:ext>
              </a:extLst>
            </a:blip>
            <a:stretch>
              <a:fillRect t="-90576" r="-102960"/>
            </a:stretch>
          </a:blipFill>
        </p:spPr>
        <p:txBody>
          <a:bodyPr/>
          <a:lstStyle/>
          <a:p>
            <a:endParaRPr lang="en-US"/>
          </a:p>
        </p:txBody>
      </p:sp>
      <p:sp>
        <p:nvSpPr>
          <p:cNvPr id="13" name="TextBox 9">
            <a:extLst>
              <a:ext uri="{FF2B5EF4-FFF2-40B4-BE49-F238E27FC236}">
                <a16:creationId xmlns:a16="http://schemas.microsoft.com/office/drawing/2014/main" id="{F8573C0D-15E1-0D8F-1C5A-2FC0195E2DC0}"/>
              </a:ext>
            </a:extLst>
          </p:cNvPr>
          <p:cNvSpPr txBox="1"/>
          <p:nvPr/>
        </p:nvSpPr>
        <p:spPr>
          <a:xfrm>
            <a:off x="7841464" y="4000500"/>
            <a:ext cx="9448799" cy="2708434"/>
          </a:xfrm>
          <a:prstGeom prst="rect">
            <a:avLst/>
          </a:prstGeom>
        </p:spPr>
        <p:txBody>
          <a:bodyPr wrap="square" lIns="0" tIns="0" rIns="0" bIns="0" rtlCol="0" anchor="t">
            <a:spAutoFit/>
          </a:bodyPr>
          <a:lstStyle/>
          <a:p>
            <a:pPr algn="ctr"/>
            <a:r>
              <a:rPr lang="vi-VN" sz="4400" b="1">
                <a:solidFill>
                  <a:srgbClr val="FFFFFF"/>
                </a:solidFill>
                <a:latin typeface="+mj-lt"/>
                <a:ea typeface="Cabin Medium"/>
                <a:cs typeface="Cabin Medium"/>
                <a:sym typeface="Cabin Medium"/>
              </a:rPr>
              <a:t>Lưu Văn Hiền </a:t>
            </a:r>
            <a:endParaRPr lang="en-US" sz="4400" b="1">
              <a:solidFill>
                <a:srgbClr val="FFFFFF"/>
              </a:solidFill>
              <a:latin typeface="+mj-lt"/>
              <a:ea typeface="Cabin Medium"/>
              <a:cs typeface="Cabin Medium"/>
              <a:sym typeface="Cabin Medium"/>
            </a:endParaRPr>
          </a:p>
          <a:p>
            <a:pPr algn="ctr"/>
            <a:r>
              <a:rPr lang="vi-VN" sz="4400" b="1">
                <a:solidFill>
                  <a:srgbClr val="FFFFFF"/>
                </a:solidFill>
                <a:latin typeface="+mj-lt"/>
                <a:ea typeface="Cabin Medium"/>
                <a:cs typeface="Cabin Medium"/>
                <a:sym typeface="Cabin Medium"/>
              </a:rPr>
              <a:t> </a:t>
            </a:r>
          </a:p>
          <a:p>
            <a:pPr algn="ctr"/>
            <a:r>
              <a:rPr lang="vi-VN" sz="4400">
                <a:solidFill>
                  <a:srgbClr val="FFFFFF"/>
                </a:solidFill>
                <a:latin typeface="+mj-lt"/>
                <a:ea typeface="Cabin Medium"/>
                <a:cs typeface="Cabin Medium"/>
                <a:sym typeface="Cabin Medium"/>
              </a:rPr>
              <a:t> Giảng viên khoa CNTT – ĐH Duy Tân</a:t>
            </a:r>
          </a:p>
          <a:p>
            <a:pPr algn="ctr"/>
            <a:r>
              <a:rPr lang="vi-VN" sz="4400">
                <a:solidFill>
                  <a:srgbClr val="FFFFFF"/>
                </a:solidFill>
                <a:latin typeface="+mj-lt"/>
                <a:ea typeface="Cabin Medium"/>
                <a:cs typeface="Cabin Medium"/>
                <a:sym typeface="Cabin Medium"/>
              </a:rPr>
              <a:t>Email: luuvanhien@dtu.edu.vn </a:t>
            </a:r>
            <a:endParaRPr lang="en-US" sz="4400">
              <a:solidFill>
                <a:srgbClr val="FFFFFF"/>
              </a:solidFill>
              <a:latin typeface="+mj-lt"/>
              <a:ea typeface="Cabin Medium"/>
              <a:cs typeface="Cabin Medium"/>
              <a:sym typeface="Cabin Medium"/>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2" name="Freeform 2"/>
          <p:cNvSpPr/>
          <p:nvPr/>
        </p:nvSpPr>
        <p:spPr>
          <a:xfrm rot="2215129">
            <a:off x="11495962" y="-2545120"/>
            <a:ext cx="8490154" cy="10157616"/>
          </a:xfrm>
          <a:custGeom>
            <a:avLst/>
            <a:gdLst/>
            <a:ahLst/>
            <a:cxnLst/>
            <a:rect l="l" t="t" r="r" b="b"/>
            <a:pathLst>
              <a:path w="8490154" h="10157616">
                <a:moveTo>
                  <a:pt x="0" y="0"/>
                </a:moveTo>
                <a:lnTo>
                  <a:pt x="8490154" y="0"/>
                </a:lnTo>
                <a:lnTo>
                  <a:pt x="8490154" y="10157616"/>
                </a:lnTo>
                <a:lnTo>
                  <a:pt x="0" y="10157616"/>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3" name="TextBox 13"/>
          <p:cNvSpPr txBox="1"/>
          <p:nvPr/>
        </p:nvSpPr>
        <p:spPr>
          <a:xfrm>
            <a:off x="6553200" y="342900"/>
            <a:ext cx="8115300" cy="624273"/>
          </a:xfrm>
          <a:prstGeom prst="rect">
            <a:avLst/>
          </a:prstGeom>
        </p:spPr>
        <p:txBody>
          <a:bodyPr lIns="0" tIns="0" rIns="0" bIns="0" rtlCol="0" anchor="t">
            <a:spAutoFit/>
          </a:bodyPr>
          <a:lstStyle/>
          <a:p>
            <a:pPr algn="l">
              <a:lnSpc>
                <a:spcPts val="5069"/>
              </a:lnSpc>
            </a:pPr>
            <a:r>
              <a:rPr lang="vi-VN" sz="4224" b="1">
                <a:solidFill>
                  <a:srgbClr val="FFFFFF"/>
                </a:solidFill>
                <a:latin typeface="+mj-lt"/>
                <a:ea typeface="Cabin Medium"/>
                <a:cs typeface="Cabin Medium"/>
                <a:sym typeface="Cabin Medium"/>
              </a:rPr>
              <a:t>Công nghệ sử dụng</a:t>
            </a:r>
            <a:endParaRPr lang="en-US" sz="4224" b="1">
              <a:solidFill>
                <a:srgbClr val="FFFFFF"/>
              </a:solidFill>
              <a:latin typeface="+mj-lt"/>
              <a:ea typeface="Cabin Medium"/>
              <a:cs typeface="Cabin Medium"/>
              <a:sym typeface="Cabin Medium"/>
            </a:endParaRPr>
          </a:p>
        </p:txBody>
      </p:sp>
      <p:sp>
        <p:nvSpPr>
          <p:cNvPr id="24" name="Freeform 24"/>
          <p:cNvSpPr/>
          <p:nvPr/>
        </p:nvSpPr>
        <p:spPr>
          <a:xfrm rot="-3552420">
            <a:off x="16785390" y="5587223"/>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5" name="TextBox 13">
            <a:extLst>
              <a:ext uri="{FF2B5EF4-FFF2-40B4-BE49-F238E27FC236}">
                <a16:creationId xmlns:a16="http://schemas.microsoft.com/office/drawing/2014/main" id="{64D49BC7-35B6-FA48-644C-BFE569D8BFBC}"/>
              </a:ext>
            </a:extLst>
          </p:cNvPr>
          <p:cNvSpPr txBox="1"/>
          <p:nvPr/>
        </p:nvSpPr>
        <p:spPr>
          <a:xfrm>
            <a:off x="762000" y="1943100"/>
            <a:ext cx="15392400" cy="1271502"/>
          </a:xfrm>
          <a:prstGeom prst="rect">
            <a:avLst/>
          </a:prstGeom>
        </p:spPr>
        <p:txBody>
          <a:bodyPr wrap="square" lIns="0" tIns="0" rIns="0" bIns="0" rtlCol="0" anchor="t">
            <a:spAutoFit/>
          </a:bodyPr>
          <a:lstStyle/>
          <a:p>
            <a:pPr algn="just">
              <a:lnSpc>
                <a:spcPts val="5069"/>
              </a:lnSpc>
            </a:pPr>
            <a:r>
              <a:rPr lang="vi-VN" sz="4224" b="1">
                <a:solidFill>
                  <a:srgbClr val="FFFFFF"/>
                </a:solidFill>
                <a:latin typeface="Times New Roman "/>
                <a:ea typeface="Cabin Medium"/>
                <a:cs typeface="Cabin Medium"/>
                <a:sym typeface="Cabin Medium"/>
              </a:rPr>
              <a:t>Front End :</a:t>
            </a:r>
          </a:p>
          <a:p>
            <a:pPr algn="just">
              <a:lnSpc>
                <a:spcPts val="5069"/>
              </a:lnSpc>
            </a:pPr>
            <a:endParaRPr lang="vi-VN" sz="4224" b="1">
              <a:solidFill>
                <a:srgbClr val="FFFFFF"/>
              </a:solidFill>
              <a:latin typeface="Times New Roman "/>
              <a:ea typeface="Cabin Medium"/>
              <a:cs typeface="Cabin Medium"/>
              <a:sym typeface="Cabin Medium"/>
            </a:endParaRPr>
          </a:p>
        </p:txBody>
      </p:sp>
      <p:sp>
        <p:nvSpPr>
          <p:cNvPr id="8" name="TextBox 13">
            <a:extLst>
              <a:ext uri="{FF2B5EF4-FFF2-40B4-BE49-F238E27FC236}">
                <a16:creationId xmlns:a16="http://schemas.microsoft.com/office/drawing/2014/main" id="{C3ADC97A-B26D-D3F8-ACF0-003210031B79}"/>
              </a:ext>
            </a:extLst>
          </p:cNvPr>
          <p:cNvSpPr txBox="1"/>
          <p:nvPr/>
        </p:nvSpPr>
        <p:spPr>
          <a:xfrm>
            <a:off x="1363986" y="3802272"/>
            <a:ext cx="8534400" cy="4541628"/>
          </a:xfrm>
          <a:prstGeom prst="rect">
            <a:avLst/>
          </a:prstGeom>
        </p:spPr>
        <p:txBody>
          <a:bodyPr wrap="square" lIns="0" tIns="0" rIns="0" bIns="0" rtlCol="0" anchor="t">
            <a:spAutoFit/>
          </a:bodyPr>
          <a:lstStyle/>
          <a:p>
            <a:pPr algn="just">
              <a:lnSpc>
                <a:spcPts val="5069"/>
              </a:lnSpc>
            </a:pPr>
            <a:r>
              <a:rPr lang="en-US" sz="4224" b="1">
                <a:solidFill>
                  <a:srgbClr val="FFFFFF"/>
                </a:solidFill>
                <a:latin typeface="Times New Roman "/>
                <a:ea typeface="Cabin Medium"/>
                <a:cs typeface="Cabin Medium"/>
                <a:sym typeface="Cabin Medium"/>
              </a:rPr>
              <a:t>React.js (Vite), </a:t>
            </a:r>
            <a:endParaRPr lang="vi-VN" sz="4224" b="1">
              <a:solidFill>
                <a:srgbClr val="FFFFFF"/>
              </a:solidFill>
              <a:latin typeface="Times New Roman "/>
              <a:ea typeface="Cabin Medium"/>
              <a:cs typeface="Cabin Medium"/>
              <a:sym typeface="Cabin Medium"/>
            </a:endParaRPr>
          </a:p>
          <a:p>
            <a:pPr algn="just">
              <a:lnSpc>
                <a:spcPts val="5069"/>
              </a:lnSpc>
            </a:pPr>
            <a:r>
              <a:rPr lang="en-US" sz="4224" b="1">
                <a:solidFill>
                  <a:srgbClr val="FFFFFF"/>
                </a:solidFill>
                <a:latin typeface="Times New Roman "/>
                <a:ea typeface="Cabin Medium"/>
                <a:cs typeface="Cabin Medium"/>
                <a:sym typeface="Cabin Medium"/>
              </a:rPr>
              <a:t>React Router, </a:t>
            </a:r>
            <a:endParaRPr lang="vi-VN" sz="4224" b="1">
              <a:solidFill>
                <a:srgbClr val="FFFFFF"/>
              </a:solidFill>
              <a:latin typeface="Times New Roman "/>
              <a:ea typeface="Cabin Medium"/>
              <a:cs typeface="Cabin Medium"/>
              <a:sym typeface="Cabin Medium"/>
            </a:endParaRPr>
          </a:p>
          <a:p>
            <a:pPr algn="just">
              <a:lnSpc>
                <a:spcPts val="5069"/>
              </a:lnSpc>
            </a:pPr>
            <a:r>
              <a:rPr lang="en-US" sz="4224" b="1">
                <a:solidFill>
                  <a:srgbClr val="FFFFFF"/>
                </a:solidFill>
                <a:latin typeface="Times New Roman "/>
                <a:ea typeface="Cabin Medium"/>
                <a:cs typeface="Cabin Medium"/>
                <a:sym typeface="Cabin Medium"/>
              </a:rPr>
              <a:t>Redux Toolkit, </a:t>
            </a:r>
            <a:endParaRPr lang="vi-VN" sz="4224" b="1">
              <a:solidFill>
                <a:srgbClr val="FFFFFF"/>
              </a:solidFill>
              <a:latin typeface="Times New Roman "/>
              <a:ea typeface="Cabin Medium"/>
              <a:cs typeface="Cabin Medium"/>
              <a:sym typeface="Cabin Medium"/>
            </a:endParaRPr>
          </a:p>
          <a:p>
            <a:pPr algn="just">
              <a:lnSpc>
                <a:spcPts val="5069"/>
              </a:lnSpc>
            </a:pPr>
            <a:r>
              <a:rPr lang="en-US" sz="4224" b="1">
                <a:solidFill>
                  <a:srgbClr val="FFFFFF"/>
                </a:solidFill>
                <a:latin typeface="Times New Roman "/>
                <a:ea typeface="Cabin Medium"/>
                <a:cs typeface="Cabin Medium"/>
                <a:sym typeface="Cabin Medium"/>
              </a:rPr>
              <a:t>Ant Design,</a:t>
            </a:r>
            <a:endParaRPr lang="vi-VN" sz="4224" b="1">
              <a:solidFill>
                <a:srgbClr val="FFFFFF"/>
              </a:solidFill>
              <a:latin typeface="Times New Roman "/>
              <a:ea typeface="Cabin Medium"/>
              <a:cs typeface="Cabin Medium"/>
              <a:sym typeface="Cabin Medium"/>
            </a:endParaRPr>
          </a:p>
          <a:p>
            <a:pPr algn="just">
              <a:lnSpc>
                <a:spcPts val="5069"/>
              </a:lnSpc>
            </a:pPr>
            <a:r>
              <a:rPr lang="en-US" sz="4224" b="1">
                <a:solidFill>
                  <a:srgbClr val="FFFFFF"/>
                </a:solidFill>
                <a:latin typeface="Times New Roman "/>
                <a:ea typeface="Cabin Medium"/>
                <a:cs typeface="Cabin Medium"/>
                <a:sym typeface="Cabin Medium"/>
              </a:rPr>
              <a:t>MUI (Material-UI) cho giao diện, </a:t>
            </a:r>
            <a:endParaRPr lang="vi-VN" sz="4224" b="1">
              <a:solidFill>
                <a:srgbClr val="FFFFFF"/>
              </a:solidFill>
              <a:latin typeface="Times New Roman "/>
              <a:ea typeface="Cabin Medium"/>
              <a:cs typeface="Cabin Medium"/>
              <a:sym typeface="Cabin Medium"/>
            </a:endParaRPr>
          </a:p>
          <a:p>
            <a:pPr algn="just">
              <a:lnSpc>
                <a:spcPts val="5069"/>
              </a:lnSpc>
            </a:pPr>
            <a:r>
              <a:rPr lang="en-US" sz="4224" b="1">
                <a:solidFill>
                  <a:srgbClr val="FFFFFF"/>
                </a:solidFill>
                <a:latin typeface="Times New Roman "/>
                <a:ea typeface="Cabin Medium"/>
                <a:cs typeface="Cabin Medium"/>
                <a:sym typeface="Cabin Medium"/>
              </a:rPr>
              <a:t>Axios (API), </a:t>
            </a:r>
            <a:endParaRPr lang="vi-VN" sz="4224" b="1">
              <a:solidFill>
                <a:srgbClr val="FFFFFF"/>
              </a:solidFill>
              <a:latin typeface="Times New Roman "/>
              <a:ea typeface="Cabin Medium"/>
              <a:cs typeface="Cabin Medium"/>
              <a:sym typeface="Cabin Medium"/>
            </a:endParaRPr>
          </a:p>
          <a:p>
            <a:pPr algn="just">
              <a:lnSpc>
                <a:spcPts val="5069"/>
              </a:lnSpc>
            </a:pPr>
            <a:r>
              <a:rPr lang="en-US" sz="4224" b="1">
                <a:solidFill>
                  <a:srgbClr val="FFFFFF"/>
                </a:solidFill>
                <a:latin typeface="Times New Roman "/>
                <a:ea typeface="Cabin Medium"/>
                <a:cs typeface="Cabin Medium"/>
                <a:sym typeface="Cabin Medium"/>
              </a:rPr>
              <a:t>JWT (xác thực).</a:t>
            </a:r>
          </a:p>
        </p:txBody>
      </p:sp>
      <p:pic>
        <p:nvPicPr>
          <p:cNvPr id="2050" name="Picture 2" descr="How to Build your React.js App using Vite">
            <a:extLst>
              <a:ext uri="{FF2B5EF4-FFF2-40B4-BE49-F238E27FC236}">
                <a16:creationId xmlns:a16="http://schemas.microsoft.com/office/drawing/2014/main" id="{7D1E1AC4-FE60-4C6D-F810-723252AB212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30000" y="2881211"/>
            <a:ext cx="365929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ìm hiểu về Redux Toolkit, một phiên bản mới của Redux trong React Js -  Nodemy - Học viện đào tạo lập trình thực chiến">
            <a:extLst>
              <a:ext uri="{FF2B5EF4-FFF2-40B4-BE49-F238E27FC236}">
                <a16:creationId xmlns:a16="http://schemas.microsoft.com/office/drawing/2014/main" id="{8FB43743-7C2E-48DF-7924-89DF7F20C6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9999" y="6321600"/>
            <a:ext cx="3673927" cy="20573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82097074-AC64-C555-0D94-C5682FB1B2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9DBA4B1-63D1-50ED-A114-EF5225C18816}"/>
              </a:ext>
            </a:extLst>
          </p:cNvPr>
          <p:cNvSpPr/>
          <p:nvPr/>
        </p:nvSpPr>
        <p:spPr>
          <a:xfrm rot="2215129">
            <a:off x="11495961" y="-2461310"/>
            <a:ext cx="8490154" cy="10157616"/>
          </a:xfrm>
          <a:custGeom>
            <a:avLst/>
            <a:gdLst/>
            <a:ahLst/>
            <a:cxnLst/>
            <a:rect l="l" t="t" r="r" b="b"/>
            <a:pathLst>
              <a:path w="8490154" h="10157616">
                <a:moveTo>
                  <a:pt x="0" y="0"/>
                </a:moveTo>
                <a:lnTo>
                  <a:pt x="8490154" y="0"/>
                </a:lnTo>
                <a:lnTo>
                  <a:pt x="8490154" y="10157616"/>
                </a:lnTo>
                <a:lnTo>
                  <a:pt x="0" y="10157616"/>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3" name="TextBox 13">
            <a:extLst>
              <a:ext uri="{FF2B5EF4-FFF2-40B4-BE49-F238E27FC236}">
                <a16:creationId xmlns:a16="http://schemas.microsoft.com/office/drawing/2014/main" id="{7951EC5C-22E9-5A5A-3B96-94434D153230}"/>
              </a:ext>
            </a:extLst>
          </p:cNvPr>
          <p:cNvSpPr txBox="1"/>
          <p:nvPr/>
        </p:nvSpPr>
        <p:spPr>
          <a:xfrm>
            <a:off x="6553200" y="342900"/>
            <a:ext cx="8115300" cy="624273"/>
          </a:xfrm>
          <a:prstGeom prst="rect">
            <a:avLst/>
          </a:prstGeom>
        </p:spPr>
        <p:txBody>
          <a:bodyPr lIns="0" tIns="0" rIns="0" bIns="0" rtlCol="0" anchor="t">
            <a:spAutoFit/>
          </a:bodyPr>
          <a:lstStyle/>
          <a:p>
            <a:pPr algn="l">
              <a:lnSpc>
                <a:spcPts val="5069"/>
              </a:lnSpc>
            </a:pPr>
            <a:r>
              <a:rPr lang="vi-VN" sz="4224" b="1">
                <a:solidFill>
                  <a:srgbClr val="FFFFFF"/>
                </a:solidFill>
                <a:latin typeface="+mj-lt"/>
                <a:ea typeface="Cabin Medium"/>
                <a:cs typeface="Cabin Medium"/>
                <a:sym typeface="Cabin Medium"/>
              </a:rPr>
              <a:t>Công nghệ sử dụng</a:t>
            </a:r>
            <a:endParaRPr lang="en-US" sz="4224" b="1">
              <a:solidFill>
                <a:srgbClr val="FFFFFF"/>
              </a:solidFill>
              <a:latin typeface="+mj-lt"/>
              <a:ea typeface="Cabin Medium"/>
              <a:cs typeface="Cabin Medium"/>
              <a:sym typeface="Cabin Medium"/>
            </a:endParaRPr>
          </a:p>
        </p:txBody>
      </p:sp>
      <p:sp>
        <p:nvSpPr>
          <p:cNvPr id="24" name="Freeform 24">
            <a:extLst>
              <a:ext uri="{FF2B5EF4-FFF2-40B4-BE49-F238E27FC236}">
                <a16:creationId xmlns:a16="http://schemas.microsoft.com/office/drawing/2014/main" id="{D9B66A3E-BABB-70C2-F79C-1A36F5C04438}"/>
              </a:ext>
            </a:extLst>
          </p:cNvPr>
          <p:cNvSpPr/>
          <p:nvPr/>
        </p:nvSpPr>
        <p:spPr>
          <a:xfrm rot="-3552420">
            <a:off x="16785390" y="5587223"/>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6" name="TextBox 13">
            <a:extLst>
              <a:ext uri="{FF2B5EF4-FFF2-40B4-BE49-F238E27FC236}">
                <a16:creationId xmlns:a16="http://schemas.microsoft.com/office/drawing/2014/main" id="{F6A2B68E-B263-3EFC-BD6A-456A3A0D356A}"/>
              </a:ext>
            </a:extLst>
          </p:cNvPr>
          <p:cNvSpPr txBox="1"/>
          <p:nvPr/>
        </p:nvSpPr>
        <p:spPr>
          <a:xfrm>
            <a:off x="1371600" y="1998822"/>
            <a:ext cx="15392400" cy="617477"/>
          </a:xfrm>
          <a:prstGeom prst="rect">
            <a:avLst/>
          </a:prstGeom>
        </p:spPr>
        <p:txBody>
          <a:bodyPr wrap="square" lIns="0" tIns="0" rIns="0" bIns="0" rtlCol="0" anchor="t">
            <a:spAutoFit/>
          </a:bodyPr>
          <a:lstStyle/>
          <a:p>
            <a:pPr algn="just">
              <a:lnSpc>
                <a:spcPts val="5069"/>
              </a:lnSpc>
            </a:pPr>
            <a:r>
              <a:rPr lang="vi-VN" sz="4224" b="1">
                <a:solidFill>
                  <a:srgbClr val="FFFFFF"/>
                </a:solidFill>
                <a:latin typeface="Times New Roman "/>
                <a:ea typeface="Cabin Medium"/>
                <a:cs typeface="Cabin Medium"/>
                <a:sym typeface="Cabin Medium"/>
              </a:rPr>
              <a:t>Backend: </a:t>
            </a:r>
          </a:p>
        </p:txBody>
      </p:sp>
      <p:sp>
        <p:nvSpPr>
          <p:cNvPr id="3" name="TextBox 13">
            <a:extLst>
              <a:ext uri="{FF2B5EF4-FFF2-40B4-BE49-F238E27FC236}">
                <a16:creationId xmlns:a16="http://schemas.microsoft.com/office/drawing/2014/main" id="{8EDCF8AF-90C3-F13D-61CF-5981E575AB86}"/>
              </a:ext>
            </a:extLst>
          </p:cNvPr>
          <p:cNvSpPr txBox="1"/>
          <p:nvPr/>
        </p:nvSpPr>
        <p:spPr>
          <a:xfrm>
            <a:off x="1892300" y="4148667"/>
            <a:ext cx="6934200" cy="3233578"/>
          </a:xfrm>
          <a:prstGeom prst="rect">
            <a:avLst/>
          </a:prstGeom>
        </p:spPr>
        <p:txBody>
          <a:bodyPr wrap="square" lIns="0" tIns="0" rIns="0" bIns="0" rtlCol="0" anchor="t">
            <a:spAutoFit/>
          </a:bodyPr>
          <a:lstStyle/>
          <a:p>
            <a:pPr algn="just">
              <a:lnSpc>
                <a:spcPts val="5069"/>
              </a:lnSpc>
            </a:pPr>
            <a:r>
              <a:rPr lang="vi-VN" sz="4224" b="1">
                <a:solidFill>
                  <a:srgbClr val="FFFFFF"/>
                </a:solidFill>
                <a:latin typeface="Times New Roman "/>
                <a:ea typeface="Cabin Medium"/>
                <a:cs typeface="Cabin Medium"/>
                <a:sym typeface="Cabin Medium"/>
              </a:rPr>
              <a:t>Node.js, </a:t>
            </a:r>
          </a:p>
          <a:p>
            <a:pPr algn="just">
              <a:lnSpc>
                <a:spcPts val="5069"/>
              </a:lnSpc>
            </a:pPr>
            <a:r>
              <a:rPr lang="vi-VN" sz="4224" b="1">
                <a:solidFill>
                  <a:srgbClr val="FFFFFF"/>
                </a:solidFill>
                <a:latin typeface="Times New Roman "/>
                <a:ea typeface="Cabin Medium"/>
                <a:cs typeface="Cabin Medium"/>
                <a:sym typeface="Cabin Medium"/>
              </a:rPr>
              <a:t>Express.js, </a:t>
            </a:r>
          </a:p>
          <a:p>
            <a:pPr algn="just">
              <a:lnSpc>
                <a:spcPts val="5069"/>
              </a:lnSpc>
            </a:pPr>
            <a:r>
              <a:rPr lang="vi-VN" sz="4224" b="1">
                <a:solidFill>
                  <a:srgbClr val="FFFFFF"/>
                </a:solidFill>
                <a:latin typeface="Times New Roman "/>
                <a:ea typeface="Cabin Medium"/>
                <a:cs typeface="Cabin Medium"/>
                <a:sym typeface="Cabin Medium"/>
              </a:rPr>
              <a:t>Nodemailer (gửi email), </a:t>
            </a:r>
          </a:p>
          <a:p>
            <a:pPr algn="just">
              <a:lnSpc>
                <a:spcPts val="5069"/>
              </a:lnSpc>
            </a:pPr>
            <a:r>
              <a:rPr lang="vi-VN" sz="4224" b="1">
                <a:solidFill>
                  <a:srgbClr val="FFFFFF"/>
                </a:solidFill>
                <a:latin typeface="Times New Roman "/>
                <a:ea typeface="Cabin Medium"/>
                <a:cs typeface="Cabin Medium"/>
                <a:sym typeface="Cabin Medium"/>
              </a:rPr>
              <a:t>Bcrypt (mã hóa mật khẩu), </a:t>
            </a:r>
          </a:p>
          <a:p>
            <a:pPr algn="just">
              <a:lnSpc>
                <a:spcPts val="5069"/>
              </a:lnSpc>
            </a:pPr>
            <a:r>
              <a:rPr lang="vi-VN" sz="4224" b="1">
                <a:solidFill>
                  <a:srgbClr val="FFFFFF"/>
                </a:solidFill>
                <a:latin typeface="Times New Roman "/>
                <a:ea typeface="Cabin Medium"/>
                <a:cs typeface="Cabin Medium"/>
                <a:sym typeface="Cabin Medium"/>
              </a:rPr>
              <a:t>Multer (xử lý file upload).</a:t>
            </a:r>
            <a:endParaRPr lang="en-US" sz="4224" b="1">
              <a:solidFill>
                <a:srgbClr val="FFFFFF"/>
              </a:solidFill>
              <a:latin typeface="Times New Roman "/>
              <a:ea typeface="Cabin Medium"/>
              <a:cs typeface="Cabin Medium"/>
              <a:sym typeface="Cabin Medium"/>
            </a:endParaRPr>
          </a:p>
        </p:txBody>
      </p:sp>
      <p:pic>
        <p:nvPicPr>
          <p:cNvPr id="3076" name="Picture 4" descr="Node.js - Express Framework các thông tin bạn chưa biết">
            <a:extLst>
              <a:ext uri="{FF2B5EF4-FFF2-40B4-BE49-F238E27FC236}">
                <a16:creationId xmlns:a16="http://schemas.microsoft.com/office/drawing/2014/main" id="{4093433E-0A23-14C2-2F2A-5E0AC046F2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0612" y="4152900"/>
            <a:ext cx="5774246" cy="323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32363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543D861E-3132-0C42-9462-323218809EF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9200884-EABF-50F4-6FD5-2F861A06EE6E}"/>
              </a:ext>
            </a:extLst>
          </p:cNvPr>
          <p:cNvSpPr/>
          <p:nvPr/>
        </p:nvSpPr>
        <p:spPr>
          <a:xfrm rot="2215129">
            <a:off x="11495961" y="-2462508"/>
            <a:ext cx="8490154" cy="10157616"/>
          </a:xfrm>
          <a:custGeom>
            <a:avLst/>
            <a:gdLst/>
            <a:ahLst/>
            <a:cxnLst/>
            <a:rect l="l" t="t" r="r" b="b"/>
            <a:pathLst>
              <a:path w="8490154" h="10157616">
                <a:moveTo>
                  <a:pt x="0" y="0"/>
                </a:moveTo>
                <a:lnTo>
                  <a:pt x="8490154" y="0"/>
                </a:lnTo>
                <a:lnTo>
                  <a:pt x="8490154" y="10157616"/>
                </a:lnTo>
                <a:lnTo>
                  <a:pt x="0" y="10157616"/>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3" name="TextBox 13">
            <a:extLst>
              <a:ext uri="{FF2B5EF4-FFF2-40B4-BE49-F238E27FC236}">
                <a16:creationId xmlns:a16="http://schemas.microsoft.com/office/drawing/2014/main" id="{7B701BBE-ACDA-6B3B-8724-4E0C8062B882}"/>
              </a:ext>
            </a:extLst>
          </p:cNvPr>
          <p:cNvSpPr txBox="1"/>
          <p:nvPr/>
        </p:nvSpPr>
        <p:spPr>
          <a:xfrm>
            <a:off x="6553200" y="342900"/>
            <a:ext cx="8115300" cy="624273"/>
          </a:xfrm>
          <a:prstGeom prst="rect">
            <a:avLst/>
          </a:prstGeom>
        </p:spPr>
        <p:txBody>
          <a:bodyPr lIns="0" tIns="0" rIns="0" bIns="0" rtlCol="0" anchor="t">
            <a:spAutoFit/>
          </a:bodyPr>
          <a:lstStyle/>
          <a:p>
            <a:pPr algn="l">
              <a:lnSpc>
                <a:spcPts val="5069"/>
              </a:lnSpc>
            </a:pPr>
            <a:r>
              <a:rPr lang="vi-VN" sz="4224" b="1">
                <a:solidFill>
                  <a:srgbClr val="FFFFFF"/>
                </a:solidFill>
                <a:latin typeface="+mj-lt"/>
                <a:ea typeface="Cabin Medium"/>
                <a:cs typeface="Cabin Medium"/>
                <a:sym typeface="Cabin Medium"/>
              </a:rPr>
              <a:t>Công nghệ sử dụng</a:t>
            </a:r>
            <a:endParaRPr lang="en-US" sz="4224" b="1">
              <a:solidFill>
                <a:srgbClr val="FFFFFF"/>
              </a:solidFill>
              <a:latin typeface="+mj-lt"/>
              <a:ea typeface="Cabin Medium"/>
              <a:cs typeface="Cabin Medium"/>
              <a:sym typeface="Cabin Medium"/>
            </a:endParaRPr>
          </a:p>
        </p:txBody>
      </p:sp>
      <p:sp>
        <p:nvSpPr>
          <p:cNvPr id="24" name="Freeform 24">
            <a:extLst>
              <a:ext uri="{FF2B5EF4-FFF2-40B4-BE49-F238E27FC236}">
                <a16:creationId xmlns:a16="http://schemas.microsoft.com/office/drawing/2014/main" id="{F8280A88-A947-37B1-1A59-2FB40F98E759}"/>
              </a:ext>
            </a:extLst>
          </p:cNvPr>
          <p:cNvSpPr/>
          <p:nvPr/>
        </p:nvSpPr>
        <p:spPr>
          <a:xfrm rot="-3552420">
            <a:off x="16785390" y="5587223"/>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6" name="TextBox 13">
            <a:extLst>
              <a:ext uri="{FF2B5EF4-FFF2-40B4-BE49-F238E27FC236}">
                <a16:creationId xmlns:a16="http://schemas.microsoft.com/office/drawing/2014/main" id="{25787B5F-A193-BA0C-92E6-9DC0D7D428D0}"/>
              </a:ext>
            </a:extLst>
          </p:cNvPr>
          <p:cNvSpPr txBox="1"/>
          <p:nvPr/>
        </p:nvSpPr>
        <p:spPr>
          <a:xfrm>
            <a:off x="1371600" y="1998822"/>
            <a:ext cx="15392400" cy="617477"/>
          </a:xfrm>
          <a:prstGeom prst="rect">
            <a:avLst/>
          </a:prstGeom>
        </p:spPr>
        <p:txBody>
          <a:bodyPr wrap="square" lIns="0" tIns="0" rIns="0" bIns="0" rtlCol="0" anchor="t">
            <a:spAutoFit/>
          </a:bodyPr>
          <a:lstStyle/>
          <a:p>
            <a:pPr algn="just">
              <a:lnSpc>
                <a:spcPts val="5069"/>
              </a:lnSpc>
            </a:pPr>
            <a:r>
              <a:rPr lang="vi-VN" sz="4224" b="1">
                <a:solidFill>
                  <a:srgbClr val="FFFFFF"/>
                </a:solidFill>
                <a:latin typeface="Times New Roman "/>
                <a:ea typeface="Cabin Medium"/>
                <a:cs typeface="Cabin Medium"/>
                <a:sym typeface="Cabin Medium"/>
              </a:rPr>
              <a:t>AI &amp; Search:</a:t>
            </a:r>
          </a:p>
        </p:txBody>
      </p:sp>
      <p:sp>
        <p:nvSpPr>
          <p:cNvPr id="3" name="TextBox 13">
            <a:extLst>
              <a:ext uri="{FF2B5EF4-FFF2-40B4-BE49-F238E27FC236}">
                <a16:creationId xmlns:a16="http://schemas.microsoft.com/office/drawing/2014/main" id="{40F45641-7FD6-D8E8-E628-65AEA19028B5}"/>
              </a:ext>
            </a:extLst>
          </p:cNvPr>
          <p:cNvSpPr txBox="1"/>
          <p:nvPr/>
        </p:nvSpPr>
        <p:spPr>
          <a:xfrm>
            <a:off x="1752600" y="3129074"/>
            <a:ext cx="11353800" cy="3887603"/>
          </a:xfrm>
          <a:prstGeom prst="rect">
            <a:avLst/>
          </a:prstGeom>
        </p:spPr>
        <p:txBody>
          <a:bodyPr wrap="square" lIns="0" tIns="0" rIns="0" bIns="0" rtlCol="0" anchor="t">
            <a:spAutoFit/>
          </a:bodyPr>
          <a:lstStyle/>
          <a:p>
            <a:pPr>
              <a:lnSpc>
                <a:spcPts val="5069"/>
              </a:lnSpc>
            </a:pPr>
            <a:r>
              <a:rPr lang="vi-VN" sz="4224" b="1">
                <a:solidFill>
                  <a:srgbClr val="FFFFFF"/>
                </a:solidFill>
                <a:latin typeface="Times New Roman "/>
                <a:ea typeface="Cabin Medium"/>
                <a:cs typeface="Cabin Medium"/>
                <a:sym typeface="Cabin Medium"/>
              </a:rPr>
              <a:t>- Qwen2.5 3B (mô hình AI),</a:t>
            </a:r>
          </a:p>
          <a:p>
            <a:pPr>
              <a:lnSpc>
                <a:spcPts val="5069"/>
              </a:lnSpc>
            </a:pPr>
            <a:r>
              <a:rPr lang="vi-VN" sz="4224" b="1">
                <a:solidFill>
                  <a:srgbClr val="FFFFFF"/>
                </a:solidFill>
                <a:latin typeface="Times New Roman "/>
                <a:ea typeface="Cabin Medium"/>
                <a:cs typeface="Cabin Medium"/>
                <a:sym typeface="Cabin Medium"/>
              </a:rPr>
              <a:t>- RAG(Retrieval-AugmentedGeneration), </a:t>
            </a:r>
          </a:p>
          <a:p>
            <a:pPr>
              <a:lnSpc>
                <a:spcPts val="5069"/>
              </a:lnSpc>
            </a:pPr>
            <a:r>
              <a:rPr lang="vi-VN" sz="4224" b="1">
                <a:solidFill>
                  <a:srgbClr val="FFFFFF"/>
                </a:solidFill>
                <a:latin typeface="Times New Roman "/>
                <a:ea typeface="Cabin Medium"/>
                <a:cs typeface="Cabin Medium"/>
                <a:sym typeface="Cabin Medium"/>
              </a:rPr>
              <a:t>- ChromaDB (vector database), </a:t>
            </a:r>
          </a:p>
          <a:p>
            <a:pPr>
              <a:lnSpc>
                <a:spcPts val="5069"/>
              </a:lnSpc>
            </a:pPr>
            <a:r>
              <a:rPr lang="vi-VN" sz="4224" b="1">
                <a:solidFill>
                  <a:srgbClr val="FFFFFF"/>
                </a:solidFill>
                <a:latin typeface="Times New Roman "/>
                <a:ea typeface="Cabin Medium"/>
                <a:cs typeface="Cabin Medium"/>
                <a:sym typeface="Cabin Medium"/>
              </a:rPr>
              <a:t>- Transformers (xử lý ngôn ngữ tự nhiên), </a:t>
            </a:r>
          </a:p>
          <a:p>
            <a:pPr>
              <a:lnSpc>
                <a:spcPts val="5069"/>
              </a:lnSpc>
            </a:pPr>
            <a:r>
              <a:rPr lang="vi-VN" sz="4224" b="1">
                <a:solidFill>
                  <a:srgbClr val="FFFFFF"/>
                </a:solidFill>
                <a:latin typeface="Times New Roman "/>
                <a:ea typeface="Cabin Medium"/>
                <a:cs typeface="Cabin Medium"/>
                <a:sym typeface="Cabin Medium"/>
              </a:rPr>
              <a:t>- Hỗ trợ tiếng Việt tối ưu với mô hình nhúng Xenova/multilingual-e5-small</a:t>
            </a:r>
            <a:endParaRPr lang="en-US" sz="4224" b="1">
              <a:solidFill>
                <a:srgbClr val="FFFFFF"/>
              </a:solidFill>
              <a:latin typeface="Times New Roman "/>
              <a:ea typeface="Cabin Medium"/>
              <a:cs typeface="Cabin Medium"/>
              <a:sym typeface="Cabin Medium"/>
            </a:endParaRPr>
          </a:p>
        </p:txBody>
      </p:sp>
      <p:pic>
        <p:nvPicPr>
          <p:cNvPr id="4098" name="Picture 2" descr="Cách sử dụng Qwen 2.5 Max: Hướng dẫn đầy đủ và mẹo thực tế">
            <a:extLst>
              <a:ext uri="{FF2B5EF4-FFF2-40B4-BE49-F238E27FC236}">
                <a16:creationId xmlns:a16="http://schemas.microsoft.com/office/drawing/2014/main" id="{6CD0D8F4-F333-7532-2DA9-CC1ADDBABF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9200" y="3686048"/>
            <a:ext cx="4800600" cy="281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137110"/>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BF26528C-1E65-EF92-F05E-44B4BDF9B8C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96E1263-FC4F-AF08-C80D-FD15F15618F0}"/>
              </a:ext>
            </a:extLst>
          </p:cNvPr>
          <p:cNvSpPr/>
          <p:nvPr/>
        </p:nvSpPr>
        <p:spPr>
          <a:xfrm rot="2215129">
            <a:off x="-6106239" y="5836881"/>
            <a:ext cx="8490154" cy="10157616"/>
          </a:xfrm>
          <a:custGeom>
            <a:avLst/>
            <a:gdLst/>
            <a:ahLst/>
            <a:cxnLst/>
            <a:rect l="l" t="t" r="r" b="b"/>
            <a:pathLst>
              <a:path w="8490154" h="10157616">
                <a:moveTo>
                  <a:pt x="0" y="0"/>
                </a:moveTo>
                <a:lnTo>
                  <a:pt x="8490154" y="0"/>
                </a:lnTo>
                <a:lnTo>
                  <a:pt x="8490154" y="10157616"/>
                </a:lnTo>
                <a:lnTo>
                  <a:pt x="0" y="10157616"/>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3" name="TextBox 13">
            <a:extLst>
              <a:ext uri="{FF2B5EF4-FFF2-40B4-BE49-F238E27FC236}">
                <a16:creationId xmlns:a16="http://schemas.microsoft.com/office/drawing/2014/main" id="{3D0D416F-9559-813C-51FC-6A3DB4337F5B}"/>
              </a:ext>
            </a:extLst>
          </p:cNvPr>
          <p:cNvSpPr txBox="1"/>
          <p:nvPr/>
        </p:nvSpPr>
        <p:spPr>
          <a:xfrm>
            <a:off x="762000" y="1028700"/>
            <a:ext cx="8115300" cy="624273"/>
          </a:xfrm>
          <a:prstGeom prst="rect">
            <a:avLst/>
          </a:prstGeom>
        </p:spPr>
        <p:txBody>
          <a:bodyPr lIns="0" tIns="0" rIns="0" bIns="0" rtlCol="0" anchor="t">
            <a:spAutoFit/>
          </a:bodyPr>
          <a:lstStyle/>
          <a:p>
            <a:pPr algn="l">
              <a:lnSpc>
                <a:spcPts val="5069"/>
              </a:lnSpc>
            </a:pPr>
            <a:r>
              <a:rPr lang="vi-VN" sz="4224" b="1">
                <a:solidFill>
                  <a:srgbClr val="FFFFFF"/>
                </a:solidFill>
                <a:latin typeface="+mj-lt"/>
                <a:ea typeface="Cabin Medium"/>
                <a:cs typeface="Cabin Medium"/>
                <a:sym typeface="Cabin Medium"/>
              </a:rPr>
              <a:t>Công cụ quản lý </a:t>
            </a:r>
            <a:endParaRPr lang="en-US" sz="4224" b="1">
              <a:solidFill>
                <a:srgbClr val="FFFFFF"/>
              </a:solidFill>
              <a:latin typeface="+mj-lt"/>
              <a:ea typeface="Cabin Medium"/>
              <a:cs typeface="Cabin Medium"/>
              <a:sym typeface="Cabin Medium"/>
            </a:endParaRPr>
          </a:p>
        </p:txBody>
      </p:sp>
      <p:sp>
        <p:nvSpPr>
          <p:cNvPr id="24" name="Freeform 24">
            <a:extLst>
              <a:ext uri="{FF2B5EF4-FFF2-40B4-BE49-F238E27FC236}">
                <a16:creationId xmlns:a16="http://schemas.microsoft.com/office/drawing/2014/main" id="{C2630748-D670-BA04-E430-233B78F9C08D}"/>
              </a:ext>
            </a:extLst>
          </p:cNvPr>
          <p:cNvSpPr/>
          <p:nvPr/>
        </p:nvSpPr>
        <p:spPr>
          <a:xfrm rot="-3552420">
            <a:off x="15927528" y="4987685"/>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pic>
        <p:nvPicPr>
          <p:cNvPr id="5122" name="Picture 2" descr="Logotipo completo de Jira Software PNG transparente - StickPNG">
            <a:extLst>
              <a:ext uri="{FF2B5EF4-FFF2-40B4-BE49-F238E27FC236}">
                <a16:creationId xmlns:a16="http://schemas.microsoft.com/office/drawing/2014/main" id="{22F374EA-D7FB-B53D-67FD-D4F83E1910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6600" y="3539067"/>
            <a:ext cx="320040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ithub Logo Transparent">
            <a:extLst>
              <a:ext uri="{FF2B5EF4-FFF2-40B4-BE49-F238E27FC236}">
                <a16:creationId xmlns:a16="http://schemas.microsoft.com/office/drawing/2014/main" id="{BDD847E7-7C4A-4E47-725A-61F4A5BF0F6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0000"/>
          <a:stretch/>
        </p:blipFill>
        <p:spPr bwMode="auto">
          <a:xfrm>
            <a:off x="3429569" y="3539066"/>
            <a:ext cx="3200401"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93199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39958-AC0F-C600-0223-2C3AA3B1902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36F600B-5A4A-92DA-C7E3-E4A2725A964C}"/>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337CC684-ED46-2ABE-DE90-663F01877E55}"/>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EFD610D7-7A46-5EB2-4A39-80BEE59AC7E7}"/>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E648E66E-2058-546C-83FE-EDE7DB9EF9C7}"/>
              </a:ext>
            </a:extLst>
          </p:cNvPr>
          <p:cNvSpPr txBox="1"/>
          <p:nvPr/>
        </p:nvSpPr>
        <p:spPr>
          <a:xfrm>
            <a:off x="5029200" y="4016035"/>
            <a:ext cx="10668000"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IX.REFLECTION</a:t>
            </a:r>
            <a:endParaRPr lang="en-US" sz="8499" b="1">
              <a:solidFill>
                <a:srgbClr val="FFFFFF"/>
              </a:solidFill>
              <a:latin typeface="+mj-lt"/>
              <a:ea typeface="Cabin Medium"/>
              <a:cs typeface="Cabin Medium"/>
              <a:sym typeface="Cabin Medium"/>
            </a:endParaRPr>
          </a:p>
        </p:txBody>
      </p:sp>
    </p:spTree>
    <p:extLst>
      <p:ext uri="{BB962C8B-B14F-4D97-AF65-F5344CB8AC3E}">
        <p14:creationId xmlns:p14="http://schemas.microsoft.com/office/powerpoint/2010/main" val="3679052214"/>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6393CB7B-24E6-AB4A-827D-39709E698B6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937C8F3-A885-E679-3940-3B0542F1E2A4}"/>
              </a:ext>
            </a:extLst>
          </p:cNvPr>
          <p:cNvGrpSpPr/>
          <p:nvPr/>
        </p:nvGrpSpPr>
        <p:grpSpPr>
          <a:xfrm>
            <a:off x="1219200" y="2348189"/>
            <a:ext cx="16649732" cy="6184145"/>
            <a:chOff x="0" y="0"/>
            <a:chExt cx="1949876" cy="446022"/>
          </a:xfrm>
        </p:grpSpPr>
        <p:sp>
          <p:nvSpPr>
            <p:cNvPr id="3" name="Freeform 3">
              <a:extLst>
                <a:ext uri="{FF2B5EF4-FFF2-40B4-BE49-F238E27FC236}">
                  <a16:creationId xmlns:a16="http://schemas.microsoft.com/office/drawing/2014/main" id="{1582D388-747C-49F8-E57B-04B8078C5C7A}"/>
                </a:ext>
              </a:extLst>
            </p:cNvPr>
            <p:cNvSpPr/>
            <p:nvPr/>
          </p:nvSpPr>
          <p:spPr>
            <a:xfrm>
              <a:off x="0" y="0"/>
              <a:ext cx="1949876" cy="446022"/>
            </a:xfrm>
            <a:custGeom>
              <a:avLst/>
              <a:gdLst/>
              <a:ahLst/>
              <a:cxnLst/>
              <a:rect l="l" t="t" r="r" b="b"/>
              <a:pathLst>
                <a:path w="1949876" h="446022">
                  <a:moveTo>
                    <a:pt x="31372" y="0"/>
                  </a:moveTo>
                  <a:lnTo>
                    <a:pt x="1918505" y="0"/>
                  </a:lnTo>
                  <a:cubicBezTo>
                    <a:pt x="1926825" y="0"/>
                    <a:pt x="1934804" y="3305"/>
                    <a:pt x="1940688" y="9189"/>
                  </a:cubicBezTo>
                  <a:cubicBezTo>
                    <a:pt x="1946571" y="15072"/>
                    <a:pt x="1949876" y="23051"/>
                    <a:pt x="1949876" y="31372"/>
                  </a:cubicBezTo>
                  <a:lnTo>
                    <a:pt x="1949876" y="414650"/>
                  </a:lnTo>
                  <a:cubicBezTo>
                    <a:pt x="1949876" y="431976"/>
                    <a:pt x="1935831" y="446022"/>
                    <a:pt x="1918505" y="446022"/>
                  </a:cubicBezTo>
                  <a:lnTo>
                    <a:pt x="31372" y="446022"/>
                  </a:lnTo>
                  <a:cubicBezTo>
                    <a:pt x="14046" y="446022"/>
                    <a:pt x="0" y="431976"/>
                    <a:pt x="0" y="414650"/>
                  </a:cubicBezTo>
                  <a:lnTo>
                    <a:pt x="0" y="31372"/>
                  </a:lnTo>
                  <a:cubicBezTo>
                    <a:pt x="0" y="14046"/>
                    <a:pt x="14046" y="0"/>
                    <a:pt x="31372" y="0"/>
                  </a:cubicBezTo>
                  <a:close/>
                </a:path>
              </a:pathLst>
            </a:custGeom>
            <a:solidFill>
              <a:srgbClr val="73C7DD">
                <a:alpha val="14902"/>
              </a:srgbClr>
            </a:solidFill>
          </p:spPr>
          <p:txBody>
            <a:bodyPr/>
            <a:lstStyle/>
            <a:p>
              <a:endParaRPr lang="en-US"/>
            </a:p>
          </p:txBody>
        </p:sp>
        <p:sp>
          <p:nvSpPr>
            <p:cNvPr id="4" name="TextBox 4">
              <a:extLst>
                <a:ext uri="{FF2B5EF4-FFF2-40B4-BE49-F238E27FC236}">
                  <a16:creationId xmlns:a16="http://schemas.microsoft.com/office/drawing/2014/main" id="{CF17DFB7-2081-2018-254B-461D3B77CE24}"/>
                </a:ext>
              </a:extLst>
            </p:cNvPr>
            <p:cNvSpPr txBox="1"/>
            <p:nvPr/>
          </p:nvSpPr>
          <p:spPr>
            <a:xfrm>
              <a:off x="0" y="-47625"/>
              <a:ext cx="1949876" cy="493647"/>
            </a:xfrm>
            <a:prstGeom prst="rect">
              <a:avLst/>
            </a:prstGeom>
          </p:spPr>
          <p:txBody>
            <a:bodyPr lIns="50800" tIns="50800" rIns="50800" bIns="50800" rtlCol="0" anchor="ctr"/>
            <a:lstStyle/>
            <a:p>
              <a:pPr algn="ctr">
                <a:lnSpc>
                  <a:spcPts val="3359"/>
                </a:lnSpc>
              </a:pPr>
              <a:endParaRPr/>
            </a:p>
          </p:txBody>
        </p:sp>
      </p:grpSp>
      <p:sp>
        <p:nvSpPr>
          <p:cNvPr id="11" name="Freeform 11">
            <a:extLst>
              <a:ext uri="{FF2B5EF4-FFF2-40B4-BE49-F238E27FC236}">
                <a16:creationId xmlns:a16="http://schemas.microsoft.com/office/drawing/2014/main" id="{8C48744E-D664-ACAD-5B3C-2E09398CCF56}"/>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7770252E-77D6-7A85-687A-1778972CC0DC}"/>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78E9D602-2B23-C1C0-A3A4-6CFB576A7019}"/>
              </a:ext>
            </a:extLst>
          </p:cNvPr>
          <p:cNvSpPr txBox="1"/>
          <p:nvPr/>
        </p:nvSpPr>
        <p:spPr>
          <a:xfrm>
            <a:off x="685800" y="495300"/>
            <a:ext cx="9296400" cy="1179297"/>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Ưu điểm </a:t>
            </a:r>
            <a:endParaRPr lang="en-US" sz="6000" b="1">
              <a:solidFill>
                <a:srgbClr val="FFFFFF"/>
              </a:solidFill>
              <a:latin typeface="+mj-lt"/>
              <a:ea typeface="Cabin Medium"/>
              <a:cs typeface="Cabin Medium"/>
              <a:sym typeface="Cabin Medium"/>
            </a:endParaRPr>
          </a:p>
        </p:txBody>
      </p:sp>
      <p:sp>
        <p:nvSpPr>
          <p:cNvPr id="33" name="TextBox 9">
            <a:extLst>
              <a:ext uri="{FF2B5EF4-FFF2-40B4-BE49-F238E27FC236}">
                <a16:creationId xmlns:a16="http://schemas.microsoft.com/office/drawing/2014/main" id="{E61B03CC-A9A2-4E1C-FBF6-C89C89FFE921}"/>
              </a:ext>
            </a:extLst>
          </p:cNvPr>
          <p:cNvSpPr txBox="1"/>
          <p:nvPr/>
        </p:nvSpPr>
        <p:spPr>
          <a:xfrm>
            <a:off x="1504966" y="3405697"/>
            <a:ext cx="16078200" cy="4069127"/>
          </a:xfrm>
          <a:prstGeom prst="rect">
            <a:avLst/>
          </a:prstGeom>
        </p:spPr>
        <p:txBody>
          <a:bodyPr wrap="square" lIns="0" tIns="0" rIns="0" bIns="0" rtlCol="0" anchor="t">
            <a:spAutoFit/>
          </a:bodyPr>
          <a:lstStyle/>
          <a:p>
            <a:pPr lvl="1" algn="just">
              <a:lnSpc>
                <a:spcPct val="150000"/>
              </a:lnSpc>
            </a:pPr>
            <a:r>
              <a:rPr lang="vi-VN" sz="3600">
                <a:solidFill>
                  <a:schemeClr val="bg1"/>
                </a:solidFill>
                <a:latin typeface="+mj-lt"/>
                <a:ea typeface="Cabin Medium"/>
                <a:cs typeface="Cabin Medium"/>
                <a:sym typeface="Cabin Medium"/>
              </a:rPr>
              <a:t>-	Thực hiện tốt về phạm vi, mục tiêu của dự án</a:t>
            </a:r>
          </a:p>
          <a:p>
            <a:pPr lvl="1" algn="just">
              <a:lnSpc>
                <a:spcPct val="150000"/>
              </a:lnSpc>
            </a:pPr>
            <a:r>
              <a:rPr lang="vi-VN" sz="3600">
                <a:solidFill>
                  <a:schemeClr val="bg1"/>
                </a:solidFill>
                <a:latin typeface="+mj-lt"/>
                <a:ea typeface="Cabin Medium"/>
                <a:cs typeface="Cabin Medium"/>
                <a:sym typeface="Cabin Medium"/>
              </a:rPr>
              <a:t>-	Hoàn thành công việc với tỷ lệ 98%</a:t>
            </a:r>
          </a:p>
          <a:p>
            <a:pPr marL="1028700" lvl="1" indent="-571500" algn="just">
              <a:lnSpc>
                <a:spcPct val="150000"/>
              </a:lnSpc>
              <a:buFontTx/>
              <a:buChar char="-"/>
            </a:pPr>
            <a:r>
              <a:rPr lang="vi-VN" sz="3600">
                <a:solidFill>
                  <a:schemeClr val="bg1"/>
                </a:solidFill>
                <a:latin typeface="+mj-lt"/>
                <a:ea typeface="Cabin Medium"/>
                <a:cs typeface="Cabin Medium"/>
                <a:sym typeface="Cabin Medium"/>
              </a:rPr>
              <a:t>Nắm bắt được quy trình Scrum và áp dụng Scrum vào thực tế</a:t>
            </a:r>
          </a:p>
          <a:p>
            <a:pPr marL="1028700" lvl="1" indent="-571500" algn="just">
              <a:lnSpc>
                <a:spcPct val="150000"/>
              </a:lnSpc>
              <a:buFontTx/>
              <a:buChar char="-"/>
            </a:pPr>
            <a:r>
              <a:rPr lang="vi-VN" sz="3600">
                <a:solidFill>
                  <a:schemeClr val="bg1"/>
                </a:solidFill>
                <a:latin typeface="+mj-lt"/>
                <a:ea typeface="Cabin Medium"/>
                <a:cs typeface="Cabin Medium"/>
                <a:sym typeface="Cabin Medium"/>
              </a:rPr>
              <a:t>Tất cả thành viên đều nổ lực tham gia dự án.</a:t>
            </a:r>
          </a:p>
          <a:p>
            <a:pPr lvl="1" algn="just">
              <a:lnSpc>
                <a:spcPct val="150000"/>
              </a:lnSpc>
            </a:pPr>
            <a:endParaRPr lang="en-US" sz="3600">
              <a:solidFill>
                <a:schemeClr val="bg1"/>
              </a:solidFill>
              <a:latin typeface="+mj-lt"/>
              <a:ea typeface="Cabin Medium"/>
              <a:cs typeface="Cabin Medium"/>
              <a:sym typeface="Cabin Medium"/>
            </a:endParaRPr>
          </a:p>
        </p:txBody>
      </p:sp>
    </p:spTree>
    <p:extLst>
      <p:ext uri="{BB962C8B-B14F-4D97-AF65-F5344CB8AC3E}">
        <p14:creationId xmlns:p14="http://schemas.microsoft.com/office/powerpoint/2010/main" val="310683860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C4032264-7077-65D2-C505-9F7CFC08F8A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017180D-4B5F-A101-F52E-DC4D10333149}"/>
              </a:ext>
            </a:extLst>
          </p:cNvPr>
          <p:cNvGrpSpPr/>
          <p:nvPr/>
        </p:nvGrpSpPr>
        <p:grpSpPr>
          <a:xfrm>
            <a:off x="914400" y="2484127"/>
            <a:ext cx="16954532" cy="6774173"/>
            <a:chOff x="0" y="0"/>
            <a:chExt cx="1949876" cy="446022"/>
          </a:xfrm>
        </p:grpSpPr>
        <p:sp>
          <p:nvSpPr>
            <p:cNvPr id="3" name="Freeform 3">
              <a:extLst>
                <a:ext uri="{FF2B5EF4-FFF2-40B4-BE49-F238E27FC236}">
                  <a16:creationId xmlns:a16="http://schemas.microsoft.com/office/drawing/2014/main" id="{FCD74D25-AB97-1FE7-DAF4-BBDA0E792687}"/>
                </a:ext>
              </a:extLst>
            </p:cNvPr>
            <p:cNvSpPr/>
            <p:nvPr/>
          </p:nvSpPr>
          <p:spPr>
            <a:xfrm>
              <a:off x="0" y="0"/>
              <a:ext cx="1949876" cy="446022"/>
            </a:xfrm>
            <a:custGeom>
              <a:avLst/>
              <a:gdLst/>
              <a:ahLst/>
              <a:cxnLst/>
              <a:rect l="l" t="t" r="r" b="b"/>
              <a:pathLst>
                <a:path w="1949876" h="446022">
                  <a:moveTo>
                    <a:pt x="31372" y="0"/>
                  </a:moveTo>
                  <a:lnTo>
                    <a:pt x="1918505" y="0"/>
                  </a:lnTo>
                  <a:cubicBezTo>
                    <a:pt x="1926825" y="0"/>
                    <a:pt x="1934804" y="3305"/>
                    <a:pt x="1940688" y="9189"/>
                  </a:cubicBezTo>
                  <a:cubicBezTo>
                    <a:pt x="1946571" y="15072"/>
                    <a:pt x="1949876" y="23051"/>
                    <a:pt x="1949876" y="31372"/>
                  </a:cubicBezTo>
                  <a:lnTo>
                    <a:pt x="1949876" y="414650"/>
                  </a:lnTo>
                  <a:cubicBezTo>
                    <a:pt x="1949876" y="431976"/>
                    <a:pt x="1935831" y="446022"/>
                    <a:pt x="1918505" y="446022"/>
                  </a:cubicBezTo>
                  <a:lnTo>
                    <a:pt x="31372" y="446022"/>
                  </a:lnTo>
                  <a:cubicBezTo>
                    <a:pt x="14046" y="446022"/>
                    <a:pt x="0" y="431976"/>
                    <a:pt x="0" y="414650"/>
                  </a:cubicBezTo>
                  <a:lnTo>
                    <a:pt x="0" y="31372"/>
                  </a:lnTo>
                  <a:cubicBezTo>
                    <a:pt x="0" y="14046"/>
                    <a:pt x="14046" y="0"/>
                    <a:pt x="31372" y="0"/>
                  </a:cubicBezTo>
                  <a:close/>
                </a:path>
              </a:pathLst>
            </a:custGeom>
            <a:solidFill>
              <a:srgbClr val="73C7DD">
                <a:alpha val="14902"/>
              </a:srgbClr>
            </a:solidFill>
          </p:spPr>
          <p:txBody>
            <a:bodyPr/>
            <a:lstStyle/>
            <a:p>
              <a:endParaRPr lang="en-US"/>
            </a:p>
          </p:txBody>
        </p:sp>
        <p:sp>
          <p:nvSpPr>
            <p:cNvPr id="4" name="TextBox 4">
              <a:extLst>
                <a:ext uri="{FF2B5EF4-FFF2-40B4-BE49-F238E27FC236}">
                  <a16:creationId xmlns:a16="http://schemas.microsoft.com/office/drawing/2014/main" id="{32F6FB5B-D40E-CD58-2650-8BE0EB2E5BD6}"/>
                </a:ext>
              </a:extLst>
            </p:cNvPr>
            <p:cNvSpPr txBox="1"/>
            <p:nvPr/>
          </p:nvSpPr>
          <p:spPr>
            <a:xfrm>
              <a:off x="0" y="-47625"/>
              <a:ext cx="1949876" cy="493647"/>
            </a:xfrm>
            <a:prstGeom prst="rect">
              <a:avLst/>
            </a:prstGeom>
          </p:spPr>
          <p:txBody>
            <a:bodyPr lIns="50800" tIns="50800" rIns="50800" bIns="50800" rtlCol="0" anchor="ctr"/>
            <a:lstStyle/>
            <a:p>
              <a:pPr algn="ctr">
                <a:lnSpc>
                  <a:spcPts val="3359"/>
                </a:lnSpc>
              </a:pPr>
              <a:endParaRPr/>
            </a:p>
          </p:txBody>
        </p:sp>
      </p:grpSp>
      <p:sp>
        <p:nvSpPr>
          <p:cNvPr id="11" name="Freeform 11">
            <a:extLst>
              <a:ext uri="{FF2B5EF4-FFF2-40B4-BE49-F238E27FC236}">
                <a16:creationId xmlns:a16="http://schemas.microsoft.com/office/drawing/2014/main" id="{4FEC6BA1-8339-CDD6-B1B9-7DB9DA95012F}"/>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68D79B24-5C64-FEB3-046E-E205A362C5E1}"/>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F7778AB2-7B8B-8F80-D1DB-9E3CAB494AF3}"/>
              </a:ext>
            </a:extLst>
          </p:cNvPr>
          <p:cNvSpPr txBox="1"/>
          <p:nvPr/>
        </p:nvSpPr>
        <p:spPr>
          <a:xfrm>
            <a:off x="685800" y="495300"/>
            <a:ext cx="9296400" cy="1179297"/>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Nhược điểm</a:t>
            </a:r>
            <a:endParaRPr lang="en-US" sz="6000" b="1">
              <a:solidFill>
                <a:srgbClr val="FFFFFF"/>
              </a:solidFill>
              <a:latin typeface="+mj-lt"/>
              <a:ea typeface="Cabin Medium"/>
              <a:cs typeface="Cabin Medium"/>
              <a:sym typeface="Cabin Medium"/>
            </a:endParaRPr>
          </a:p>
        </p:txBody>
      </p:sp>
      <p:sp>
        <p:nvSpPr>
          <p:cNvPr id="33" name="TextBox 9">
            <a:extLst>
              <a:ext uri="{FF2B5EF4-FFF2-40B4-BE49-F238E27FC236}">
                <a16:creationId xmlns:a16="http://schemas.microsoft.com/office/drawing/2014/main" id="{0F3F8AED-C3E0-DF87-3435-DED3759D0DCB}"/>
              </a:ext>
            </a:extLst>
          </p:cNvPr>
          <p:cNvSpPr txBox="1"/>
          <p:nvPr/>
        </p:nvSpPr>
        <p:spPr>
          <a:xfrm>
            <a:off x="1504966" y="2484127"/>
            <a:ext cx="16078200" cy="6352701"/>
          </a:xfrm>
          <a:prstGeom prst="rect">
            <a:avLst/>
          </a:prstGeom>
        </p:spPr>
        <p:txBody>
          <a:bodyPr wrap="square" lIns="0" tIns="0" rIns="0" bIns="0" rtlCol="0" anchor="t">
            <a:spAutoFit/>
          </a:bodyPr>
          <a:lstStyle/>
          <a:p>
            <a:pPr lvl="1" algn="just">
              <a:lnSpc>
                <a:spcPct val="150000"/>
              </a:lnSpc>
            </a:pPr>
            <a:r>
              <a:rPr lang="vi-VN" sz="4000">
                <a:solidFill>
                  <a:schemeClr val="bg1"/>
                </a:solidFill>
                <a:latin typeface="+mj-lt"/>
                <a:ea typeface="Cabin Medium"/>
                <a:cs typeface="Cabin Medium"/>
                <a:sym typeface="Cabin Medium"/>
              </a:rPr>
              <a:t>-	Khó cân bằng được số lượng công việc cho từng thành viên trong nhóm</a:t>
            </a:r>
          </a:p>
          <a:p>
            <a:pPr lvl="1" algn="just">
              <a:lnSpc>
                <a:spcPct val="150000"/>
              </a:lnSpc>
            </a:pPr>
            <a:r>
              <a:rPr lang="vi-VN" sz="4000">
                <a:solidFill>
                  <a:schemeClr val="bg1"/>
                </a:solidFill>
                <a:latin typeface="+mj-lt"/>
                <a:ea typeface="Cabin Medium"/>
                <a:cs typeface="Cabin Medium"/>
                <a:sym typeface="Cabin Medium"/>
              </a:rPr>
              <a:t>-	Chưa thực sự hoàn thành công việc theo kế hoạch đề ra dẫn đến thiếu thời gian và phải làm thêm giờ</a:t>
            </a:r>
          </a:p>
          <a:p>
            <a:pPr lvl="1" algn="just">
              <a:lnSpc>
                <a:spcPct val="150000"/>
              </a:lnSpc>
            </a:pPr>
            <a:r>
              <a:rPr lang="vi-VN" sz="4000">
                <a:solidFill>
                  <a:schemeClr val="bg1"/>
                </a:solidFill>
                <a:latin typeface="+mj-lt"/>
                <a:ea typeface="Cabin Medium"/>
                <a:cs typeface="Cabin Medium"/>
                <a:sym typeface="Cabin Medium"/>
              </a:rPr>
              <a:t>-	Thiếu kinh nghiệm về công nghệ và quy trình thực hiện</a:t>
            </a:r>
          </a:p>
          <a:p>
            <a:pPr lvl="1" algn="just">
              <a:lnSpc>
                <a:spcPct val="150000"/>
              </a:lnSpc>
            </a:pPr>
            <a:r>
              <a:rPr lang="vi-VN" sz="4000">
                <a:solidFill>
                  <a:schemeClr val="bg1"/>
                </a:solidFill>
                <a:latin typeface="+mj-lt"/>
                <a:ea typeface="Cabin Medium"/>
                <a:cs typeface="Cabin Medium"/>
                <a:sym typeface="Cabin Medium"/>
              </a:rPr>
              <a:t>-	Thiếu kinh nghiệm giải quyết vấn đề khi có các vấn đề xảy ra</a:t>
            </a:r>
          </a:p>
          <a:p>
            <a:pPr lvl="1" algn="just">
              <a:lnSpc>
                <a:spcPct val="150000"/>
              </a:lnSpc>
            </a:pPr>
            <a:r>
              <a:rPr lang="vi-VN" sz="4000">
                <a:solidFill>
                  <a:schemeClr val="bg1"/>
                </a:solidFill>
                <a:latin typeface="+mj-lt"/>
                <a:ea typeface="Cabin Medium"/>
                <a:cs typeface="Cabin Medium"/>
                <a:sym typeface="Cabin Medium"/>
              </a:rPr>
              <a:t>-	Sự phối hợp giữa các thành viên trong nhóm chưa thực sự ăn ý</a:t>
            </a:r>
          </a:p>
          <a:p>
            <a:pPr lvl="1" algn="just">
              <a:lnSpc>
                <a:spcPct val="150000"/>
              </a:lnSpc>
            </a:pPr>
            <a:r>
              <a:rPr lang="vi-VN" sz="4000">
                <a:solidFill>
                  <a:schemeClr val="bg1"/>
                </a:solidFill>
                <a:latin typeface="+mj-lt"/>
                <a:ea typeface="Cabin Medium"/>
                <a:cs typeface="Cabin Medium"/>
                <a:sym typeface="Cabin Medium"/>
              </a:rPr>
              <a:t>-	Khó tránh khỏi bất đồng về quan điểm của các thành viên trong nhóm</a:t>
            </a:r>
          </a:p>
        </p:txBody>
      </p:sp>
    </p:spTree>
    <p:extLst>
      <p:ext uri="{BB962C8B-B14F-4D97-AF65-F5344CB8AC3E}">
        <p14:creationId xmlns:p14="http://schemas.microsoft.com/office/powerpoint/2010/main" val="3086640976"/>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5F16A25B-942B-CC77-A8A2-774F56E0888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1E05713-8970-479E-311E-924B4E918028}"/>
              </a:ext>
            </a:extLst>
          </p:cNvPr>
          <p:cNvGrpSpPr/>
          <p:nvPr/>
        </p:nvGrpSpPr>
        <p:grpSpPr>
          <a:xfrm>
            <a:off x="1219200" y="2348189"/>
            <a:ext cx="16649732" cy="6184145"/>
            <a:chOff x="0" y="0"/>
            <a:chExt cx="1949876" cy="446022"/>
          </a:xfrm>
        </p:grpSpPr>
        <p:sp>
          <p:nvSpPr>
            <p:cNvPr id="3" name="Freeform 3">
              <a:extLst>
                <a:ext uri="{FF2B5EF4-FFF2-40B4-BE49-F238E27FC236}">
                  <a16:creationId xmlns:a16="http://schemas.microsoft.com/office/drawing/2014/main" id="{6DB5D6B1-3A3A-E84E-E970-62C9C7DC281C}"/>
                </a:ext>
              </a:extLst>
            </p:cNvPr>
            <p:cNvSpPr/>
            <p:nvPr/>
          </p:nvSpPr>
          <p:spPr>
            <a:xfrm>
              <a:off x="0" y="0"/>
              <a:ext cx="1949876" cy="446022"/>
            </a:xfrm>
            <a:custGeom>
              <a:avLst/>
              <a:gdLst/>
              <a:ahLst/>
              <a:cxnLst/>
              <a:rect l="l" t="t" r="r" b="b"/>
              <a:pathLst>
                <a:path w="1949876" h="446022">
                  <a:moveTo>
                    <a:pt x="31372" y="0"/>
                  </a:moveTo>
                  <a:lnTo>
                    <a:pt x="1918505" y="0"/>
                  </a:lnTo>
                  <a:cubicBezTo>
                    <a:pt x="1926825" y="0"/>
                    <a:pt x="1934804" y="3305"/>
                    <a:pt x="1940688" y="9189"/>
                  </a:cubicBezTo>
                  <a:cubicBezTo>
                    <a:pt x="1946571" y="15072"/>
                    <a:pt x="1949876" y="23051"/>
                    <a:pt x="1949876" y="31372"/>
                  </a:cubicBezTo>
                  <a:lnTo>
                    <a:pt x="1949876" y="414650"/>
                  </a:lnTo>
                  <a:cubicBezTo>
                    <a:pt x="1949876" y="431976"/>
                    <a:pt x="1935831" y="446022"/>
                    <a:pt x="1918505" y="446022"/>
                  </a:cubicBezTo>
                  <a:lnTo>
                    <a:pt x="31372" y="446022"/>
                  </a:lnTo>
                  <a:cubicBezTo>
                    <a:pt x="14046" y="446022"/>
                    <a:pt x="0" y="431976"/>
                    <a:pt x="0" y="414650"/>
                  </a:cubicBezTo>
                  <a:lnTo>
                    <a:pt x="0" y="31372"/>
                  </a:lnTo>
                  <a:cubicBezTo>
                    <a:pt x="0" y="14046"/>
                    <a:pt x="14046" y="0"/>
                    <a:pt x="31372" y="0"/>
                  </a:cubicBezTo>
                  <a:close/>
                </a:path>
              </a:pathLst>
            </a:custGeom>
            <a:solidFill>
              <a:srgbClr val="73C7DD">
                <a:alpha val="14902"/>
              </a:srgbClr>
            </a:solidFill>
          </p:spPr>
          <p:txBody>
            <a:bodyPr/>
            <a:lstStyle/>
            <a:p>
              <a:endParaRPr lang="en-US"/>
            </a:p>
          </p:txBody>
        </p:sp>
        <p:sp>
          <p:nvSpPr>
            <p:cNvPr id="4" name="TextBox 4">
              <a:extLst>
                <a:ext uri="{FF2B5EF4-FFF2-40B4-BE49-F238E27FC236}">
                  <a16:creationId xmlns:a16="http://schemas.microsoft.com/office/drawing/2014/main" id="{92E6BEBE-70E2-2619-0A2C-33C5F26158A4}"/>
                </a:ext>
              </a:extLst>
            </p:cNvPr>
            <p:cNvSpPr txBox="1"/>
            <p:nvPr/>
          </p:nvSpPr>
          <p:spPr>
            <a:xfrm>
              <a:off x="0" y="-47625"/>
              <a:ext cx="1949876" cy="493647"/>
            </a:xfrm>
            <a:prstGeom prst="rect">
              <a:avLst/>
            </a:prstGeom>
          </p:spPr>
          <p:txBody>
            <a:bodyPr lIns="50800" tIns="50800" rIns="50800" bIns="50800" rtlCol="0" anchor="ctr"/>
            <a:lstStyle/>
            <a:p>
              <a:pPr algn="ctr">
                <a:lnSpc>
                  <a:spcPts val="3359"/>
                </a:lnSpc>
              </a:pPr>
              <a:endParaRPr/>
            </a:p>
          </p:txBody>
        </p:sp>
      </p:grpSp>
      <p:sp>
        <p:nvSpPr>
          <p:cNvPr id="11" name="Freeform 11">
            <a:extLst>
              <a:ext uri="{FF2B5EF4-FFF2-40B4-BE49-F238E27FC236}">
                <a16:creationId xmlns:a16="http://schemas.microsoft.com/office/drawing/2014/main" id="{10914F59-CFD0-5412-145F-676999BD6D55}"/>
              </a:ext>
            </a:extLst>
          </p:cNvPr>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a:extLst>
              <a:ext uri="{FF2B5EF4-FFF2-40B4-BE49-F238E27FC236}">
                <a16:creationId xmlns:a16="http://schemas.microsoft.com/office/drawing/2014/main" id="{8C374EF4-451D-1DDA-C317-3344D857353C}"/>
              </a:ext>
            </a:extLst>
          </p:cNvPr>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9C3B820D-570B-729A-FDE7-D36FAD33346E}"/>
              </a:ext>
            </a:extLst>
          </p:cNvPr>
          <p:cNvSpPr txBox="1"/>
          <p:nvPr/>
        </p:nvSpPr>
        <p:spPr>
          <a:xfrm>
            <a:off x="685800" y="495300"/>
            <a:ext cx="9296400" cy="1179297"/>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Bài học rút ra </a:t>
            </a:r>
            <a:endParaRPr lang="en-US" sz="6000" b="1">
              <a:solidFill>
                <a:srgbClr val="FFFFFF"/>
              </a:solidFill>
              <a:latin typeface="+mj-lt"/>
              <a:ea typeface="Cabin Medium"/>
              <a:cs typeface="Cabin Medium"/>
              <a:sym typeface="Cabin Medium"/>
            </a:endParaRPr>
          </a:p>
        </p:txBody>
      </p:sp>
      <p:sp>
        <p:nvSpPr>
          <p:cNvPr id="33" name="TextBox 9">
            <a:extLst>
              <a:ext uri="{FF2B5EF4-FFF2-40B4-BE49-F238E27FC236}">
                <a16:creationId xmlns:a16="http://schemas.microsoft.com/office/drawing/2014/main" id="{A6DA54AB-F233-0150-FD25-82BE3B4E2C8F}"/>
              </a:ext>
            </a:extLst>
          </p:cNvPr>
          <p:cNvSpPr txBox="1"/>
          <p:nvPr/>
        </p:nvSpPr>
        <p:spPr>
          <a:xfrm>
            <a:off x="1371600" y="2796980"/>
            <a:ext cx="16078200" cy="5731121"/>
          </a:xfrm>
          <a:prstGeom prst="rect">
            <a:avLst/>
          </a:prstGeom>
        </p:spPr>
        <p:txBody>
          <a:bodyPr wrap="square" lIns="0" tIns="0" rIns="0" bIns="0" rtlCol="0" anchor="t">
            <a:spAutoFit/>
          </a:bodyPr>
          <a:lstStyle/>
          <a:p>
            <a:pPr lvl="1" algn="just">
              <a:lnSpc>
                <a:spcPct val="150000"/>
              </a:lnSpc>
            </a:pPr>
            <a:r>
              <a:rPr lang="vi-VN" sz="3600">
                <a:solidFill>
                  <a:schemeClr val="bg1"/>
                </a:solidFill>
                <a:latin typeface="+mj-lt"/>
                <a:ea typeface="Cabin Medium"/>
                <a:cs typeface="Cabin Medium"/>
                <a:sym typeface="Cabin Medium"/>
              </a:rPr>
              <a:t>-	Để dự án triển khai thành công thì phải có kế hoạch từ đầu một cách chi tiết và luôn bám sát theo kế hoạch thực hiện.</a:t>
            </a:r>
          </a:p>
          <a:p>
            <a:pPr lvl="1" algn="just">
              <a:lnSpc>
                <a:spcPct val="150000"/>
              </a:lnSpc>
            </a:pPr>
            <a:r>
              <a:rPr lang="vi-VN" sz="3600">
                <a:solidFill>
                  <a:schemeClr val="bg1"/>
                </a:solidFill>
                <a:latin typeface="+mj-lt"/>
                <a:ea typeface="Cabin Medium"/>
                <a:cs typeface="Cabin Medium"/>
                <a:sym typeface="Cabin Medium"/>
              </a:rPr>
              <a:t>-	Thường xuyên review hoặc meeting để kịp thời chỉnh sửa những rủi ro hay sai sót.</a:t>
            </a:r>
          </a:p>
          <a:p>
            <a:pPr lvl="1" algn="just">
              <a:lnSpc>
                <a:spcPct val="150000"/>
              </a:lnSpc>
            </a:pPr>
            <a:r>
              <a:rPr lang="vi-VN" sz="3600">
                <a:solidFill>
                  <a:schemeClr val="bg1"/>
                </a:solidFill>
                <a:latin typeface="+mj-lt"/>
                <a:ea typeface="Cabin Medium"/>
                <a:cs typeface="Cabin Medium"/>
                <a:sym typeface="Cabin Medium"/>
              </a:rPr>
              <a:t>-	Trong quá trình làm nhóm sẽ xảy ra nhiều bất đồng về ý tưởng và quan điểm, do đó phải lắng nghe ý kiến của các thành viên trong nhóm để tìm cách giải quyết.</a:t>
            </a:r>
          </a:p>
          <a:p>
            <a:pPr lvl="1" algn="just">
              <a:lnSpc>
                <a:spcPct val="150000"/>
              </a:lnSpc>
            </a:pPr>
            <a:r>
              <a:rPr lang="vi-VN" sz="3600">
                <a:solidFill>
                  <a:schemeClr val="bg1"/>
                </a:solidFill>
                <a:latin typeface="+mj-lt"/>
                <a:ea typeface="Cabin Medium"/>
                <a:cs typeface="Cabin Medium"/>
                <a:sym typeface="Cabin Medium"/>
              </a:rPr>
              <a:t>-	v.v… </a:t>
            </a:r>
          </a:p>
          <a:p>
            <a:pPr lvl="1" algn="just">
              <a:lnSpc>
                <a:spcPct val="150000"/>
              </a:lnSpc>
            </a:pPr>
            <a:endParaRPr lang="en-US" sz="3600">
              <a:solidFill>
                <a:schemeClr val="bg1"/>
              </a:solidFill>
              <a:latin typeface="+mj-lt"/>
              <a:ea typeface="Cabin Medium"/>
              <a:cs typeface="Cabin Medium"/>
              <a:sym typeface="Cabin Medium"/>
            </a:endParaRPr>
          </a:p>
        </p:txBody>
      </p:sp>
    </p:spTree>
    <p:extLst>
      <p:ext uri="{BB962C8B-B14F-4D97-AF65-F5344CB8AC3E}">
        <p14:creationId xmlns:p14="http://schemas.microsoft.com/office/powerpoint/2010/main" val="873854964"/>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4F935-D1D4-C482-B604-336A26950A4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E1BBC92-90D9-B5E7-2F57-F605E2B83C91}"/>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2C5C71F6-1435-F75A-CE2A-1FCE36053088}"/>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2FBEF2F2-3AB9-35DF-BCC0-3C50C6104769}"/>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97886EC6-8FDA-8FFE-FD6A-24E34FF7EF8F}"/>
              </a:ext>
            </a:extLst>
          </p:cNvPr>
          <p:cNvSpPr txBox="1"/>
          <p:nvPr/>
        </p:nvSpPr>
        <p:spPr>
          <a:xfrm>
            <a:off x="6248400" y="4016035"/>
            <a:ext cx="5181600"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X.DEMO</a:t>
            </a:r>
            <a:endParaRPr lang="en-US" sz="8499" b="1">
              <a:solidFill>
                <a:srgbClr val="FFFFFF"/>
              </a:solidFill>
              <a:latin typeface="+mj-lt"/>
              <a:ea typeface="Cabin Medium"/>
              <a:cs typeface="Cabin Medium"/>
              <a:sym typeface="Cabin Medium"/>
            </a:endParaRPr>
          </a:p>
        </p:txBody>
      </p:sp>
    </p:spTree>
    <p:extLst>
      <p:ext uri="{BB962C8B-B14F-4D97-AF65-F5344CB8AC3E}">
        <p14:creationId xmlns:p14="http://schemas.microsoft.com/office/powerpoint/2010/main" val="381911034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2" name="Freeform 2"/>
          <p:cNvSpPr/>
          <p:nvPr/>
        </p:nvSpPr>
        <p:spPr>
          <a:xfrm rot="-8378163">
            <a:off x="12458608" y="-4088144"/>
            <a:ext cx="9418766" cy="6867136"/>
          </a:xfrm>
          <a:custGeom>
            <a:avLst/>
            <a:gdLst/>
            <a:ahLst/>
            <a:cxnLst/>
            <a:rect l="l" t="t" r="r" b="b"/>
            <a:pathLst>
              <a:path w="9418766" h="6867136">
                <a:moveTo>
                  <a:pt x="0" y="0"/>
                </a:moveTo>
                <a:lnTo>
                  <a:pt x="9418766" y="0"/>
                </a:lnTo>
                <a:lnTo>
                  <a:pt x="9418766" y="6867137"/>
                </a:lnTo>
                <a:lnTo>
                  <a:pt x="0" y="68671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837389">
            <a:off x="6263080" y="7852576"/>
            <a:ext cx="7682213" cy="5601032"/>
          </a:xfrm>
          <a:custGeom>
            <a:avLst/>
            <a:gdLst/>
            <a:ahLst/>
            <a:cxnLst/>
            <a:rect l="l" t="t" r="r" b="b"/>
            <a:pathLst>
              <a:path w="7682213" h="5601032">
                <a:moveTo>
                  <a:pt x="0" y="0"/>
                </a:moveTo>
                <a:lnTo>
                  <a:pt x="7682213" y="0"/>
                </a:lnTo>
                <a:lnTo>
                  <a:pt x="7682213" y="5601032"/>
                </a:lnTo>
                <a:lnTo>
                  <a:pt x="0" y="56010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9738261" y="1382981"/>
            <a:ext cx="7521039" cy="7521039"/>
          </a:xfrm>
          <a:custGeom>
            <a:avLst/>
            <a:gdLst/>
            <a:ahLst/>
            <a:cxnLst/>
            <a:rect l="l" t="t" r="r" b="b"/>
            <a:pathLst>
              <a:path w="7521039" h="7521039">
                <a:moveTo>
                  <a:pt x="0" y="0"/>
                </a:moveTo>
                <a:lnTo>
                  <a:pt x="7521039" y="0"/>
                </a:lnTo>
                <a:lnTo>
                  <a:pt x="7521039" y="7521038"/>
                </a:lnTo>
                <a:lnTo>
                  <a:pt x="0" y="7521038"/>
                </a:lnTo>
                <a:lnTo>
                  <a:pt x="0"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8"/>
          <p:cNvGrpSpPr>
            <a:grpSpLocks noChangeAspect="1"/>
          </p:cNvGrpSpPr>
          <p:nvPr/>
        </p:nvGrpSpPr>
        <p:grpSpPr>
          <a:xfrm>
            <a:off x="10707349" y="2358735"/>
            <a:ext cx="5582863" cy="5582840"/>
            <a:chOff x="0" y="0"/>
            <a:chExt cx="6350000" cy="6349975"/>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chemeClr val="tx2">
                <a:lumMod val="50000"/>
              </a:schemeClr>
            </a:solidFill>
          </p:spPr>
          <p:txBody>
            <a:bodyPr/>
            <a:lstStyle/>
            <a:p>
              <a:endParaRPr lang="en-US"/>
            </a:p>
          </p:txBody>
        </p:sp>
      </p:grpSp>
      <p:sp>
        <p:nvSpPr>
          <p:cNvPr id="20" name="TextBox 9">
            <a:extLst>
              <a:ext uri="{FF2B5EF4-FFF2-40B4-BE49-F238E27FC236}">
                <a16:creationId xmlns:a16="http://schemas.microsoft.com/office/drawing/2014/main" id="{F4C1BB51-DEF8-336E-E4D8-372E10D03C67}"/>
              </a:ext>
            </a:extLst>
          </p:cNvPr>
          <p:cNvSpPr txBox="1"/>
          <p:nvPr/>
        </p:nvSpPr>
        <p:spPr>
          <a:xfrm>
            <a:off x="566917" y="3716594"/>
            <a:ext cx="8686800" cy="2569934"/>
          </a:xfrm>
          <a:prstGeom prst="rect">
            <a:avLst/>
          </a:prstGeom>
          <a:effectLst>
            <a:outerShdw blurRad="50800" dist="50800" dir="5400000" sx="123000" sy="123000" algn="ctr" rotWithShape="0">
              <a:srgbClr val="000000">
                <a:alpha val="59000"/>
              </a:srgbClr>
            </a:outerShdw>
          </a:effectLst>
        </p:spPr>
        <p:txBody>
          <a:bodyPr wrap="square" lIns="0" tIns="0" rIns="0" bIns="0" rtlCol="0" anchor="t">
            <a:spAutoFit/>
          </a:bodyPr>
          <a:lstStyle/>
          <a:p>
            <a:pPr algn="l">
              <a:lnSpc>
                <a:spcPts val="10199"/>
              </a:lnSpc>
            </a:pPr>
            <a:r>
              <a:rPr lang="vi-VN" sz="8499" b="1">
                <a:solidFill>
                  <a:srgbClr val="FFFFFF"/>
                </a:solidFill>
                <a:effectLst>
                  <a:outerShdw blurRad="38100" dist="38100" dir="2700000" algn="tl">
                    <a:srgbClr val="000000">
                      <a:alpha val="43137"/>
                    </a:srgbClr>
                  </a:outerShdw>
                </a:effectLst>
                <a:latin typeface="+mj-lt"/>
                <a:ea typeface="Cabin Medium"/>
                <a:cs typeface="Cabin Medium"/>
                <a:sym typeface="Cabin Medium"/>
              </a:rPr>
              <a:t>THANKS YOU FOR LISTENING </a:t>
            </a:r>
            <a:endParaRPr lang="en-US" sz="8499" b="1">
              <a:solidFill>
                <a:srgbClr val="FFFFFF"/>
              </a:solidFill>
              <a:effectLst>
                <a:outerShdw blurRad="38100" dist="38100" dir="2700000" algn="tl">
                  <a:srgbClr val="000000">
                    <a:alpha val="43137"/>
                  </a:srgbClr>
                </a:outerShdw>
              </a:effectLst>
              <a:latin typeface="+mj-lt"/>
              <a:ea typeface="Cabin Medium"/>
              <a:cs typeface="Cabin Medium"/>
              <a:sym typeface="Cabin Medium"/>
            </a:endParaRPr>
          </a:p>
        </p:txBody>
      </p:sp>
      <p:pic>
        <p:nvPicPr>
          <p:cNvPr id="4" name="Picture 3" descr="A red and grey logo&#10;&#10;AI-generated content may be incorrect.">
            <a:extLst>
              <a:ext uri="{FF2B5EF4-FFF2-40B4-BE49-F238E27FC236}">
                <a16:creationId xmlns:a16="http://schemas.microsoft.com/office/drawing/2014/main" id="{56745D3F-846A-8C65-2F2F-B26CF1FAC56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355977" y="4503974"/>
            <a:ext cx="4349831" cy="1279052"/>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4081"/>
        </a:solidFill>
        <a:effectLst/>
      </p:bgPr>
    </p:bg>
    <p:spTree>
      <p:nvGrpSpPr>
        <p:cNvPr id="1" name="">
          <a:extLst>
            <a:ext uri="{FF2B5EF4-FFF2-40B4-BE49-F238E27FC236}">
              <a16:creationId xmlns:a16="http://schemas.microsoft.com/office/drawing/2014/main" id="{A6512A3D-5E1C-68AD-76A6-153CB0DDD41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FF8940-3FE7-A712-29BD-0B9A66C9060F}"/>
              </a:ext>
            </a:extLst>
          </p:cNvPr>
          <p:cNvSpPr/>
          <p:nvPr/>
        </p:nvSpPr>
        <p:spPr>
          <a:xfrm>
            <a:off x="90198" y="12469"/>
            <a:ext cx="18288000" cy="10274531"/>
          </a:xfrm>
          <a:custGeom>
            <a:avLst/>
            <a:gdLst/>
            <a:ahLst/>
            <a:cxnLst/>
            <a:rect l="l" t="t" r="r" b="b"/>
            <a:pathLst>
              <a:path w="18288000" h="10274531">
                <a:moveTo>
                  <a:pt x="0" y="0"/>
                </a:moveTo>
                <a:lnTo>
                  <a:pt x="18288000" y="0"/>
                </a:lnTo>
                <a:lnTo>
                  <a:pt x="18288000" y="10274530"/>
                </a:lnTo>
                <a:lnTo>
                  <a:pt x="0" y="102745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2A35B7D-8EB2-485A-DE81-22126A4818DC}"/>
              </a:ext>
            </a:extLst>
          </p:cNvPr>
          <p:cNvSpPr/>
          <p:nvPr/>
        </p:nvSpPr>
        <p:spPr>
          <a:xfrm rot="9034245">
            <a:off x="11216056" y="6772510"/>
            <a:ext cx="11624649" cy="4206009"/>
          </a:xfrm>
          <a:custGeom>
            <a:avLst/>
            <a:gdLst/>
            <a:ahLst/>
            <a:cxnLst/>
            <a:rect l="l" t="t" r="r" b="b"/>
            <a:pathLst>
              <a:path w="11624649" h="4206009">
                <a:moveTo>
                  <a:pt x="0" y="0"/>
                </a:moveTo>
                <a:lnTo>
                  <a:pt x="11624648" y="0"/>
                </a:lnTo>
                <a:lnTo>
                  <a:pt x="11624648" y="4206009"/>
                </a:lnTo>
                <a:lnTo>
                  <a:pt x="0" y="42060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7" name="Group 7">
            <a:extLst>
              <a:ext uri="{FF2B5EF4-FFF2-40B4-BE49-F238E27FC236}">
                <a16:creationId xmlns:a16="http://schemas.microsoft.com/office/drawing/2014/main" id="{45E4C271-BCC0-F6F8-31AE-C8930675B549}"/>
              </a:ext>
            </a:extLst>
          </p:cNvPr>
          <p:cNvGrpSpPr/>
          <p:nvPr/>
        </p:nvGrpSpPr>
        <p:grpSpPr>
          <a:xfrm>
            <a:off x="6007132" y="902096"/>
            <a:ext cx="11582400" cy="8229600"/>
            <a:chOff x="0" y="0"/>
            <a:chExt cx="1967908" cy="2167467"/>
          </a:xfrm>
        </p:grpSpPr>
        <p:sp>
          <p:nvSpPr>
            <p:cNvPr id="8" name="Freeform 8">
              <a:extLst>
                <a:ext uri="{FF2B5EF4-FFF2-40B4-BE49-F238E27FC236}">
                  <a16:creationId xmlns:a16="http://schemas.microsoft.com/office/drawing/2014/main" id="{291F7FA3-893B-2E60-41C8-296F599EEE92}"/>
                </a:ext>
              </a:extLst>
            </p:cNvPr>
            <p:cNvSpPr/>
            <p:nvPr/>
          </p:nvSpPr>
          <p:spPr>
            <a:xfrm>
              <a:off x="0" y="0"/>
              <a:ext cx="1967908" cy="2167467"/>
            </a:xfrm>
            <a:custGeom>
              <a:avLst/>
              <a:gdLst/>
              <a:ahLst/>
              <a:cxnLst/>
              <a:rect l="l" t="t" r="r" b="b"/>
              <a:pathLst>
                <a:path w="1967908" h="2167467">
                  <a:moveTo>
                    <a:pt x="52843" y="0"/>
                  </a:moveTo>
                  <a:lnTo>
                    <a:pt x="1915065" y="0"/>
                  </a:lnTo>
                  <a:cubicBezTo>
                    <a:pt x="1944250" y="0"/>
                    <a:pt x="1967908" y="23659"/>
                    <a:pt x="1967908" y="52843"/>
                  </a:cubicBezTo>
                  <a:lnTo>
                    <a:pt x="1967908" y="2114624"/>
                  </a:lnTo>
                  <a:cubicBezTo>
                    <a:pt x="1967908" y="2143808"/>
                    <a:pt x="1944250" y="2167467"/>
                    <a:pt x="1915065" y="2167467"/>
                  </a:cubicBezTo>
                  <a:lnTo>
                    <a:pt x="52843" y="2167467"/>
                  </a:lnTo>
                  <a:cubicBezTo>
                    <a:pt x="23659" y="2167467"/>
                    <a:pt x="0" y="2143808"/>
                    <a:pt x="0" y="2114624"/>
                  </a:cubicBezTo>
                  <a:lnTo>
                    <a:pt x="0" y="52843"/>
                  </a:lnTo>
                  <a:cubicBezTo>
                    <a:pt x="0" y="23659"/>
                    <a:pt x="23659" y="0"/>
                    <a:pt x="52843" y="0"/>
                  </a:cubicBezTo>
                  <a:close/>
                </a:path>
              </a:pathLst>
            </a:custGeom>
            <a:solidFill>
              <a:srgbClr val="73C7DD">
                <a:alpha val="14902"/>
              </a:srgbClr>
            </a:solidFill>
          </p:spPr>
          <p:txBody>
            <a:bodyPr/>
            <a:lstStyle/>
            <a:p>
              <a:endParaRPr lang="en-US"/>
            </a:p>
          </p:txBody>
        </p:sp>
        <p:sp>
          <p:nvSpPr>
            <p:cNvPr id="9" name="TextBox 9">
              <a:extLst>
                <a:ext uri="{FF2B5EF4-FFF2-40B4-BE49-F238E27FC236}">
                  <a16:creationId xmlns:a16="http://schemas.microsoft.com/office/drawing/2014/main" id="{C467A524-0E25-1E66-0991-7951CE85916B}"/>
                </a:ext>
              </a:extLst>
            </p:cNvPr>
            <p:cNvSpPr txBox="1"/>
            <p:nvPr/>
          </p:nvSpPr>
          <p:spPr>
            <a:xfrm>
              <a:off x="0" y="-47625"/>
              <a:ext cx="1967908" cy="2215092"/>
            </a:xfrm>
            <a:prstGeom prst="rect">
              <a:avLst/>
            </a:prstGeom>
          </p:spPr>
          <p:txBody>
            <a:bodyPr lIns="50800" tIns="50800" rIns="50800" bIns="50800" rtlCol="0" anchor="ctr"/>
            <a:lstStyle/>
            <a:p>
              <a:pPr algn="ctr">
                <a:lnSpc>
                  <a:spcPts val="3359"/>
                </a:lnSpc>
              </a:pPr>
              <a:endParaRPr/>
            </a:p>
          </p:txBody>
        </p:sp>
      </p:grpSp>
      <p:sp>
        <p:nvSpPr>
          <p:cNvPr id="11" name="Freeform 11">
            <a:extLst>
              <a:ext uri="{FF2B5EF4-FFF2-40B4-BE49-F238E27FC236}">
                <a16:creationId xmlns:a16="http://schemas.microsoft.com/office/drawing/2014/main" id="{643CC6CE-DDA0-AC7F-026E-56A8944A2E9C}"/>
              </a:ext>
            </a:extLst>
          </p:cNvPr>
          <p:cNvSpPr/>
          <p:nvPr/>
        </p:nvSpPr>
        <p:spPr>
          <a:xfrm rot="9034245">
            <a:off x="-3708360" y="-1356324"/>
            <a:ext cx="11624649" cy="4206009"/>
          </a:xfrm>
          <a:custGeom>
            <a:avLst/>
            <a:gdLst/>
            <a:ahLst/>
            <a:cxnLst/>
            <a:rect l="l" t="t" r="r" b="b"/>
            <a:pathLst>
              <a:path w="11624649" h="4206009">
                <a:moveTo>
                  <a:pt x="0" y="0"/>
                </a:moveTo>
                <a:lnTo>
                  <a:pt x="11624648" y="0"/>
                </a:lnTo>
                <a:lnTo>
                  <a:pt x="11624648" y="4206009"/>
                </a:lnTo>
                <a:lnTo>
                  <a:pt x="0" y="42060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a:extLst>
              <a:ext uri="{FF2B5EF4-FFF2-40B4-BE49-F238E27FC236}">
                <a16:creationId xmlns:a16="http://schemas.microsoft.com/office/drawing/2014/main" id="{AF346FCC-5610-1D16-40E9-8D5DFAA50A9B}"/>
              </a:ext>
            </a:extLst>
          </p:cNvPr>
          <p:cNvSpPr txBox="1"/>
          <p:nvPr/>
        </p:nvSpPr>
        <p:spPr>
          <a:xfrm>
            <a:off x="917142" y="4606527"/>
            <a:ext cx="6910589" cy="820738"/>
          </a:xfrm>
          <a:prstGeom prst="rect">
            <a:avLst/>
          </a:prstGeom>
        </p:spPr>
        <p:txBody>
          <a:bodyPr lIns="0" tIns="0" rIns="0" bIns="0" rtlCol="0" anchor="t">
            <a:spAutoFit/>
          </a:bodyPr>
          <a:lstStyle/>
          <a:p>
            <a:pPr algn="ctr">
              <a:lnSpc>
                <a:spcPts val="6419"/>
              </a:lnSpc>
            </a:pPr>
            <a:endParaRPr lang="en-US" sz="5349" b="1">
              <a:solidFill>
                <a:srgbClr val="FFFFFF"/>
              </a:solidFill>
              <a:latin typeface="Cabin Medium"/>
              <a:ea typeface="Cabin Medium"/>
              <a:cs typeface="Cabin Medium"/>
              <a:sym typeface="Cabin Medium"/>
            </a:endParaRPr>
          </a:p>
        </p:txBody>
      </p:sp>
      <p:sp>
        <p:nvSpPr>
          <p:cNvPr id="4" name="TextBox 9">
            <a:extLst>
              <a:ext uri="{FF2B5EF4-FFF2-40B4-BE49-F238E27FC236}">
                <a16:creationId xmlns:a16="http://schemas.microsoft.com/office/drawing/2014/main" id="{3AC29990-BF39-F0D0-6DBB-77E671B86D2A}"/>
              </a:ext>
            </a:extLst>
          </p:cNvPr>
          <p:cNvSpPr txBox="1"/>
          <p:nvPr/>
        </p:nvSpPr>
        <p:spPr>
          <a:xfrm>
            <a:off x="723868" y="3981420"/>
            <a:ext cx="5334000" cy="125021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Mục lục</a:t>
            </a:r>
            <a:endParaRPr lang="en-US" sz="8499" b="1">
              <a:solidFill>
                <a:srgbClr val="FFFFFF"/>
              </a:solidFill>
              <a:latin typeface="+mj-lt"/>
              <a:ea typeface="Cabin Medium"/>
              <a:cs typeface="Cabin Medium"/>
              <a:sym typeface="Cabin Medium"/>
            </a:endParaRPr>
          </a:p>
        </p:txBody>
      </p:sp>
      <p:sp>
        <p:nvSpPr>
          <p:cNvPr id="5" name="TextBox 9">
            <a:extLst>
              <a:ext uri="{FF2B5EF4-FFF2-40B4-BE49-F238E27FC236}">
                <a16:creationId xmlns:a16="http://schemas.microsoft.com/office/drawing/2014/main" id="{B3A43797-E572-6595-2010-A517A8738158}"/>
              </a:ext>
            </a:extLst>
          </p:cNvPr>
          <p:cNvSpPr txBox="1"/>
          <p:nvPr/>
        </p:nvSpPr>
        <p:spPr>
          <a:xfrm>
            <a:off x="7021106" y="1686074"/>
            <a:ext cx="5334000" cy="6321410"/>
          </a:xfrm>
          <a:prstGeom prst="rect">
            <a:avLst/>
          </a:prstGeom>
        </p:spPr>
        <p:txBody>
          <a:bodyPr wrap="square" lIns="0" tIns="0" rIns="0" bIns="0" rtlCol="0" anchor="t">
            <a:spAutoFit/>
          </a:bodyPr>
          <a:lstStyle/>
          <a:p>
            <a:pPr marL="857250" indent="-857250" algn="l">
              <a:lnSpc>
                <a:spcPts val="10199"/>
              </a:lnSpc>
              <a:buAutoNum type="romanUcPeriod"/>
            </a:pPr>
            <a:r>
              <a:rPr lang="vi-VN" sz="3600" b="1">
                <a:solidFill>
                  <a:srgbClr val="FFFFFF"/>
                </a:solidFill>
                <a:latin typeface="+mj-lt"/>
                <a:ea typeface="Cabin Medium"/>
                <a:cs typeface="Cabin Medium"/>
                <a:sym typeface="Cabin Medium"/>
              </a:rPr>
              <a:t>Tổng quan dự án </a:t>
            </a:r>
          </a:p>
          <a:p>
            <a:pPr marL="857250" indent="-857250" algn="l">
              <a:lnSpc>
                <a:spcPts val="10199"/>
              </a:lnSpc>
              <a:buAutoNum type="romanUcPeriod"/>
            </a:pPr>
            <a:r>
              <a:rPr lang="vi-VN" sz="3600" b="1">
                <a:solidFill>
                  <a:srgbClr val="FFFFFF"/>
                </a:solidFill>
                <a:latin typeface="+mj-lt"/>
                <a:ea typeface="Cabin Medium"/>
                <a:cs typeface="Cabin Medium"/>
                <a:sym typeface="Cabin Medium"/>
              </a:rPr>
              <a:t>Mô tả quy trình</a:t>
            </a:r>
          </a:p>
          <a:p>
            <a:pPr marL="857250" indent="-857250" algn="l">
              <a:lnSpc>
                <a:spcPts val="10199"/>
              </a:lnSpc>
              <a:buAutoNum type="romanUcPeriod"/>
            </a:pPr>
            <a:r>
              <a:rPr lang="vi-VN" sz="3600" b="1">
                <a:solidFill>
                  <a:srgbClr val="FFFFFF"/>
                </a:solidFill>
                <a:latin typeface="+mj-lt"/>
                <a:ea typeface="Cabin Medium"/>
                <a:cs typeface="Cabin Medium"/>
                <a:sym typeface="Cabin Medium"/>
              </a:rPr>
              <a:t>Kế hoặch dự án</a:t>
            </a:r>
          </a:p>
          <a:p>
            <a:pPr marL="857250" indent="-857250" algn="l">
              <a:lnSpc>
                <a:spcPts val="10199"/>
              </a:lnSpc>
              <a:buAutoNum type="romanUcPeriod"/>
            </a:pPr>
            <a:r>
              <a:rPr lang="vi-VN" sz="3600" b="1">
                <a:solidFill>
                  <a:srgbClr val="FFFFFF"/>
                </a:solidFill>
                <a:latin typeface="+mj-lt"/>
                <a:ea typeface="Cabin Medium"/>
                <a:cs typeface="Cabin Medium"/>
                <a:sym typeface="Cabin Medium"/>
              </a:rPr>
              <a:t>Yêu cầu</a:t>
            </a:r>
          </a:p>
          <a:p>
            <a:pPr marL="857250" indent="-857250" algn="l">
              <a:lnSpc>
                <a:spcPts val="10199"/>
              </a:lnSpc>
              <a:buAutoNum type="romanUcPeriod"/>
            </a:pPr>
            <a:r>
              <a:rPr lang="vi-VN" sz="3600" b="1">
                <a:solidFill>
                  <a:srgbClr val="FFFFFF"/>
                </a:solidFill>
                <a:latin typeface="+mj-lt"/>
                <a:ea typeface="Cabin Medium"/>
                <a:cs typeface="Cabin Medium"/>
                <a:sym typeface="Cabin Medium"/>
              </a:rPr>
              <a:t>Database </a:t>
            </a:r>
          </a:p>
        </p:txBody>
      </p:sp>
      <p:sp>
        <p:nvSpPr>
          <p:cNvPr id="18" name="TextBox 9">
            <a:extLst>
              <a:ext uri="{FF2B5EF4-FFF2-40B4-BE49-F238E27FC236}">
                <a16:creationId xmlns:a16="http://schemas.microsoft.com/office/drawing/2014/main" id="{68236E41-86D6-455B-40E5-51EDE4C08BA6}"/>
              </a:ext>
            </a:extLst>
          </p:cNvPr>
          <p:cNvSpPr txBox="1"/>
          <p:nvPr/>
        </p:nvSpPr>
        <p:spPr>
          <a:xfrm>
            <a:off x="13018798" y="1686074"/>
            <a:ext cx="5334000" cy="8937511"/>
          </a:xfrm>
          <a:prstGeom prst="rect">
            <a:avLst/>
          </a:prstGeom>
        </p:spPr>
        <p:txBody>
          <a:bodyPr wrap="square" lIns="0" tIns="0" rIns="0" bIns="0" rtlCol="0" anchor="t">
            <a:spAutoFit/>
          </a:bodyPr>
          <a:lstStyle/>
          <a:p>
            <a:pPr algn="l">
              <a:lnSpc>
                <a:spcPts val="10199"/>
              </a:lnSpc>
            </a:pPr>
            <a:r>
              <a:rPr lang="vi-VN" sz="3600" b="1">
                <a:solidFill>
                  <a:srgbClr val="FFFFFF"/>
                </a:solidFill>
                <a:latin typeface="+mj-lt"/>
                <a:ea typeface="Cabin Medium"/>
                <a:cs typeface="Cabin Medium"/>
                <a:sym typeface="Cabin Medium"/>
              </a:rPr>
              <a:t>VI.   Testing </a:t>
            </a:r>
          </a:p>
          <a:p>
            <a:pPr marL="857250" indent="-857250" algn="l">
              <a:lnSpc>
                <a:spcPts val="10199"/>
              </a:lnSpc>
              <a:buAutoNum type="romanUcPeriod" startAt="7"/>
            </a:pPr>
            <a:r>
              <a:rPr lang="vi-VN" sz="3600" b="1">
                <a:solidFill>
                  <a:srgbClr val="FFFFFF"/>
                </a:solidFill>
                <a:latin typeface="+mj-lt"/>
                <a:ea typeface="Cabin Medium"/>
                <a:cs typeface="Cabin Medium"/>
                <a:sym typeface="Cabin Medium"/>
              </a:rPr>
              <a:t>Prototype</a:t>
            </a:r>
          </a:p>
          <a:p>
            <a:pPr marL="857250" indent="-857250" algn="l">
              <a:lnSpc>
                <a:spcPts val="10199"/>
              </a:lnSpc>
              <a:buAutoNum type="romanUcPeriod" startAt="7"/>
            </a:pPr>
            <a:r>
              <a:rPr lang="vi-VN" sz="3600" b="1">
                <a:solidFill>
                  <a:srgbClr val="FFFFFF"/>
                </a:solidFill>
                <a:latin typeface="+mj-lt"/>
                <a:ea typeface="Cabin Medium"/>
                <a:cs typeface="Cabin Medium"/>
                <a:sym typeface="Cabin Medium"/>
              </a:rPr>
              <a:t>Quản lý</a:t>
            </a:r>
          </a:p>
          <a:p>
            <a:pPr marL="857250" indent="-857250" algn="l">
              <a:lnSpc>
                <a:spcPts val="10199"/>
              </a:lnSpc>
              <a:buAutoNum type="romanUcPeriod" startAt="7"/>
            </a:pPr>
            <a:r>
              <a:rPr lang="vi-VN" sz="3600" b="1">
                <a:solidFill>
                  <a:srgbClr val="FFFFFF"/>
                </a:solidFill>
                <a:latin typeface="+mj-lt"/>
                <a:ea typeface="Cabin Medium"/>
                <a:cs typeface="Cabin Medium"/>
                <a:sym typeface="Cabin Medium"/>
              </a:rPr>
              <a:t>Reflection</a:t>
            </a:r>
          </a:p>
          <a:p>
            <a:pPr marL="857250" indent="-857250" algn="l">
              <a:lnSpc>
                <a:spcPts val="10199"/>
              </a:lnSpc>
              <a:buAutoNum type="romanUcPeriod" startAt="7"/>
            </a:pPr>
            <a:r>
              <a:rPr lang="vi-VN" sz="3600" b="1">
                <a:solidFill>
                  <a:srgbClr val="FFFFFF"/>
                </a:solidFill>
                <a:latin typeface="+mj-lt"/>
                <a:ea typeface="Cabin Medium"/>
                <a:cs typeface="Cabin Medium"/>
                <a:sym typeface="Cabin Medium"/>
              </a:rPr>
              <a:t>Demo </a:t>
            </a:r>
          </a:p>
          <a:p>
            <a:pPr algn="l">
              <a:lnSpc>
                <a:spcPts val="10199"/>
              </a:lnSpc>
            </a:pPr>
            <a:endParaRPr lang="vi-VN" sz="3600" b="1">
              <a:solidFill>
                <a:srgbClr val="FFFFFF"/>
              </a:solidFill>
              <a:latin typeface="+mj-lt"/>
              <a:ea typeface="Cabin Medium"/>
              <a:cs typeface="Cabin Medium"/>
              <a:sym typeface="Cabin Medium"/>
            </a:endParaRPr>
          </a:p>
          <a:p>
            <a:pPr algn="l">
              <a:lnSpc>
                <a:spcPts val="10199"/>
              </a:lnSpc>
            </a:pPr>
            <a:endParaRPr lang="vi-VN" sz="3600" b="1">
              <a:solidFill>
                <a:srgbClr val="FFFFFF"/>
              </a:solidFill>
              <a:latin typeface="+mj-lt"/>
              <a:ea typeface="Cabin Medium"/>
              <a:cs typeface="Cabin Medium"/>
              <a:sym typeface="Cabin Medium"/>
            </a:endParaRPr>
          </a:p>
        </p:txBody>
      </p:sp>
      <p:cxnSp>
        <p:nvCxnSpPr>
          <p:cNvPr id="20" name="Straight Connector 19">
            <a:extLst>
              <a:ext uri="{FF2B5EF4-FFF2-40B4-BE49-F238E27FC236}">
                <a16:creationId xmlns:a16="http://schemas.microsoft.com/office/drawing/2014/main" id="{DF9C43FA-2909-1C22-BA74-A3AD03C882DA}"/>
              </a:ext>
            </a:extLst>
          </p:cNvPr>
          <p:cNvCxnSpPr>
            <a:cxnSpLocks/>
          </p:cNvCxnSpPr>
          <p:nvPr/>
        </p:nvCxnSpPr>
        <p:spPr>
          <a:xfrm>
            <a:off x="12039600" y="1718004"/>
            <a:ext cx="0" cy="659778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96514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187F4286-D94C-0B60-B7C3-03D50874A3BB}"/>
              </a:ext>
            </a:extLst>
          </p:cNvPr>
          <p:cNvSpPr txBox="1"/>
          <p:nvPr/>
        </p:nvSpPr>
        <p:spPr>
          <a:xfrm>
            <a:off x="3657600" y="4016035"/>
            <a:ext cx="11734800"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I. TỔNG QUAN DỰ ÁN </a:t>
            </a:r>
            <a:endParaRPr lang="en-US" sz="8499" b="1">
              <a:solidFill>
                <a:srgbClr val="FFFFFF"/>
              </a:solidFill>
              <a:latin typeface="+mj-lt"/>
              <a:ea typeface="Cabin Medium"/>
              <a:cs typeface="Cabin Medium"/>
              <a:sym typeface="Cabin Medium"/>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grpSp>
        <p:nvGrpSpPr>
          <p:cNvPr id="2" name="Group 2"/>
          <p:cNvGrpSpPr/>
          <p:nvPr/>
        </p:nvGrpSpPr>
        <p:grpSpPr>
          <a:xfrm>
            <a:off x="1219200" y="2348189"/>
            <a:ext cx="16649732" cy="6184145"/>
            <a:chOff x="0" y="0"/>
            <a:chExt cx="1949876" cy="446022"/>
          </a:xfrm>
        </p:grpSpPr>
        <p:sp>
          <p:nvSpPr>
            <p:cNvPr id="3" name="Freeform 3"/>
            <p:cNvSpPr/>
            <p:nvPr/>
          </p:nvSpPr>
          <p:spPr>
            <a:xfrm>
              <a:off x="0" y="0"/>
              <a:ext cx="1949876" cy="446022"/>
            </a:xfrm>
            <a:custGeom>
              <a:avLst/>
              <a:gdLst/>
              <a:ahLst/>
              <a:cxnLst/>
              <a:rect l="l" t="t" r="r" b="b"/>
              <a:pathLst>
                <a:path w="1949876" h="446022">
                  <a:moveTo>
                    <a:pt x="31372" y="0"/>
                  </a:moveTo>
                  <a:lnTo>
                    <a:pt x="1918505" y="0"/>
                  </a:lnTo>
                  <a:cubicBezTo>
                    <a:pt x="1926825" y="0"/>
                    <a:pt x="1934804" y="3305"/>
                    <a:pt x="1940688" y="9189"/>
                  </a:cubicBezTo>
                  <a:cubicBezTo>
                    <a:pt x="1946571" y="15072"/>
                    <a:pt x="1949876" y="23051"/>
                    <a:pt x="1949876" y="31372"/>
                  </a:cubicBezTo>
                  <a:lnTo>
                    <a:pt x="1949876" y="414650"/>
                  </a:lnTo>
                  <a:cubicBezTo>
                    <a:pt x="1949876" y="431976"/>
                    <a:pt x="1935831" y="446022"/>
                    <a:pt x="1918505" y="446022"/>
                  </a:cubicBezTo>
                  <a:lnTo>
                    <a:pt x="31372" y="446022"/>
                  </a:lnTo>
                  <a:cubicBezTo>
                    <a:pt x="14046" y="446022"/>
                    <a:pt x="0" y="431976"/>
                    <a:pt x="0" y="414650"/>
                  </a:cubicBezTo>
                  <a:lnTo>
                    <a:pt x="0" y="31372"/>
                  </a:lnTo>
                  <a:cubicBezTo>
                    <a:pt x="0" y="14046"/>
                    <a:pt x="14046" y="0"/>
                    <a:pt x="31372" y="0"/>
                  </a:cubicBezTo>
                  <a:close/>
                </a:path>
              </a:pathLst>
            </a:custGeom>
            <a:solidFill>
              <a:srgbClr val="73C7DD">
                <a:alpha val="14902"/>
              </a:srgbClr>
            </a:solidFill>
          </p:spPr>
          <p:txBody>
            <a:bodyPr/>
            <a:lstStyle/>
            <a:p>
              <a:endParaRPr lang="en-US"/>
            </a:p>
          </p:txBody>
        </p:sp>
        <p:sp>
          <p:nvSpPr>
            <p:cNvPr id="4" name="TextBox 4"/>
            <p:cNvSpPr txBox="1"/>
            <p:nvPr/>
          </p:nvSpPr>
          <p:spPr>
            <a:xfrm>
              <a:off x="0" y="-47625"/>
              <a:ext cx="1949876" cy="493647"/>
            </a:xfrm>
            <a:prstGeom prst="rect">
              <a:avLst/>
            </a:prstGeom>
          </p:spPr>
          <p:txBody>
            <a:bodyPr lIns="50800" tIns="50800" rIns="50800" bIns="50800" rtlCol="0" anchor="ctr"/>
            <a:lstStyle/>
            <a:p>
              <a:pPr algn="ctr">
                <a:lnSpc>
                  <a:spcPts val="3359"/>
                </a:lnSpc>
              </a:pPr>
              <a:endParaRPr/>
            </a:p>
          </p:txBody>
        </p:sp>
      </p:grpSp>
      <p:sp>
        <p:nvSpPr>
          <p:cNvPr id="11" name="Freeform 11"/>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32" name="TextBox 9">
            <a:extLst>
              <a:ext uri="{FF2B5EF4-FFF2-40B4-BE49-F238E27FC236}">
                <a16:creationId xmlns:a16="http://schemas.microsoft.com/office/drawing/2014/main" id="{0FA256E5-5B0D-75CE-B849-3C4F24897480}"/>
              </a:ext>
            </a:extLst>
          </p:cNvPr>
          <p:cNvSpPr txBox="1"/>
          <p:nvPr/>
        </p:nvSpPr>
        <p:spPr>
          <a:xfrm>
            <a:off x="685800" y="495300"/>
            <a:ext cx="5334000" cy="1199111"/>
          </a:xfrm>
          <a:prstGeom prst="rect">
            <a:avLst/>
          </a:prstGeom>
        </p:spPr>
        <p:txBody>
          <a:bodyPr wrap="square" lIns="0" tIns="0" rIns="0" bIns="0" rtlCol="0" anchor="t">
            <a:spAutoFit/>
          </a:bodyPr>
          <a:lstStyle/>
          <a:p>
            <a:pPr algn="l">
              <a:lnSpc>
                <a:spcPts val="10199"/>
              </a:lnSpc>
            </a:pPr>
            <a:r>
              <a:rPr lang="vi-VN" sz="6000" b="1">
                <a:solidFill>
                  <a:srgbClr val="FFFFFF"/>
                </a:solidFill>
                <a:latin typeface="+mj-lt"/>
                <a:ea typeface="Cabin Medium"/>
                <a:cs typeface="Cabin Medium"/>
                <a:sym typeface="Cabin Medium"/>
              </a:rPr>
              <a:t>Giới thiệu</a:t>
            </a:r>
            <a:endParaRPr lang="en-US" sz="6000" b="1">
              <a:solidFill>
                <a:srgbClr val="FFFFFF"/>
              </a:solidFill>
              <a:latin typeface="+mj-lt"/>
              <a:ea typeface="Cabin Medium"/>
              <a:cs typeface="Cabin Medium"/>
              <a:sym typeface="Cabin Medium"/>
            </a:endParaRPr>
          </a:p>
        </p:txBody>
      </p:sp>
      <p:sp>
        <p:nvSpPr>
          <p:cNvPr id="33" name="TextBox 9">
            <a:extLst>
              <a:ext uri="{FF2B5EF4-FFF2-40B4-BE49-F238E27FC236}">
                <a16:creationId xmlns:a16="http://schemas.microsoft.com/office/drawing/2014/main" id="{41A35272-333A-BFC8-DEAD-A7EDC256A5C1}"/>
              </a:ext>
            </a:extLst>
          </p:cNvPr>
          <p:cNvSpPr txBox="1"/>
          <p:nvPr/>
        </p:nvSpPr>
        <p:spPr>
          <a:xfrm>
            <a:off x="1504966" y="2484127"/>
            <a:ext cx="16078200" cy="5830379"/>
          </a:xfrm>
          <a:prstGeom prst="rect">
            <a:avLst/>
          </a:prstGeom>
        </p:spPr>
        <p:txBody>
          <a:bodyPr wrap="square" lIns="0" tIns="0" rIns="0" bIns="0" rtlCol="0" anchor="t">
            <a:spAutoFit/>
          </a:bodyPr>
          <a:lstStyle/>
          <a:p>
            <a:pPr lvl="1" algn="just">
              <a:lnSpc>
                <a:spcPct val="150000"/>
              </a:lnSpc>
            </a:pPr>
            <a:r>
              <a:rPr lang="vi-VN" sz="3200">
                <a:solidFill>
                  <a:schemeClr val="bg1"/>
                </a:solidFill>
                <a:effectLst/>
                <a:latin typeface="Times New Roman" panose="02020603050405020304" pitchFamily="18" charset="0"/>
                <a:ea typeface="Aptos" panose="020B0004020202020204" pitchFamily="34" charset="0"/>
              </a:rPr>
              <a:t>Việc chọn đề tài "Website Tư Vấn Và Quản Lý Hồ Sơ Pháp Lý Tích Hợp AI Để Nâng Cao Hiệu Quả Tra Cứu" xuất phát từ thực trạng pháp lý ngày càng phức tạp, khiến cá nhân và doanh nghiệp gặp khó khăn trong việc tra cứu, quản lý hồ sơ và tiếp cận tư vấn pháp luật một cách nhanh chóng, chính xác, trong khi các phương pháp truyền thống thường tốn thời gian, công sức và dễ xảy ra sai sót; cùng với đó, sự phát triển của trí tuệ nhân tạo (AI) mang lại cơ hội tự động hóa, phân tích dữ liệu thông minh, đáp ứng nhu cầu số hóa dịch vụ pháp lý hiện đại, không chỉ giải quyết vấn đề hiện tại mà còn mở ra tiềm năng nâng cao nhận thức và khả năng tiếp cận pháp luật của cộng đồng trong tương lai.</a:t>
            </a:r>
            <a:endParaRPr lang="en-US" sz="6000">
              <a:solidFill>
                <a:schemeClr val="bg1"/>
              </a:solidFill>
              <a:latin typeface="+mj-lt"/>
              <a:ea typeface="Cabin Medium"/>
              <a:cs typeface="Cabin Medium"/>
              <a:sym typeface="Cabin Medium"/>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122725" y="-30954"/>
            <a:ext cx="18420384" cy="10348907"/>
          </a:xfrm>
          <a:custGeom>
            <a:avLst/>
            <a:gdLst/>
            <a:ahLst/>
            <a:cxnLst/>
            <a:rect l="l" t="t" r="r" b="b"/>
            <a:pathLst>
              <a:path w="18420384" h="10348907">
                <a:moveTo>
                  <a:pt x="0" y="0"/>
                </a:moveTo>
                <a:lnTo>
                  <a:pt x="18420384" y="0"/>
                </a:lnTo>
                <a:lnTo>
                  <a:pt x="18420384" y="10348907"/>
                </a:lnTo>
                <a:lnTo>
                  <a:pt x="0" y="10348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28600" y="2444933"/>
            <a:ext cx="17830800" cy="7102683"/>
            <a:chOff x="0" y="0"/>
            <a:chExt cx="4172418" cy="1140599"/>
          </a:xfrm>
        </p:grpSpPr>
        <p:sp>
          <p:nvSpPr>
            <p:cNvPr id="4" name="Freeform 4"/>
            <p:cNvSpPr/>
            <p:nvPr/>
          </p:nvSpPr>
          <p:spPr>
            <a:xfrm>
              <a:off x="0" y="0"/>
              <a:ext cx="4172418" cy="1140599"/>
            </a:xfrm>
            <a:custGeom>
              <a:avLst/>
              <a:gdLst/>
              <a:ahLst/>
              <a:cxnLst/>
              <a:rect l="l" t="t" r="r" b="b"/>
              <a:pathLst>
                <a:path w="4172418" h="1140599">
                  <a:moveTo>
                    <a:pt x="14661" y="0"/>
                  </a:moveTo>
                  <a:lnTo>
                    <a:pt x="4157757" y="0"/>
                  </a:lnTo>
                  <a:cubicBezTo>
                    <a:pt x="4165854" y="0"/>
                    <a:pt x="4172418" y="6564"/>
                    <a:pt x="4172418" y="14661"/>
                  </a:cubicBezTo>
                  <a:lnTo>
                    <a:pt x="4172418" y="1125939"/>
                  </a:lnTo>
                  <a:cubicBezTo>
                    <a:pt x="4172418" y="1134036"/>
                    <a:pt x="4165854" y="1140599"/>
                    <a:pt x="4157757" y="1140599"/>
                  </a:cubicBezTo>
                  <a:lnTo>
                    <a:pt x="14661" y="1140599"/>
                  </a:lnTo>
                  <a:cubicBezTo>
                    <a:pt x="6564" y="1140599"/>
                    <a:pt x="0" y="1134036"/>
                    <a:pt x="0" y="1125939"/>
                  </a:cubicBezTo>
                  <a:lnTo>
                    <a:pt x="0" y="14661"/>
                  </a:lnTo>
                  <a:cubicBezTo>
                    <a:pt x="0" y="6564"/>
                    <a:pt x="6564" y="0"/>
                    <a:pt x="14661" y="0"/>
                  </a:cubicBezTo>
                  <a:close/>
                </a:path>
              </a:pathLst>
            </a:custGeom>
            <a:solidFill>
              <a:srgbClr val="73C7DD">
                <a:alpha val="14902"/>
              </a:srgbClr>
            </a:solidFill>
          </p:spPr>
          <p:txBody>
            <a:bodyPr/>
            <a:lstStyle/>
            <a:p>
              <a:endParaRPr lang="en-US"/>
            </a:p>
          </p:txBody>
        </p:sp>
        <p:sp>
          <p:nvSpPr>
            <p:cNvPr id="5" name="TextBox 5"/>
            <p:cNvSpPr txBox="1"/>
            <p:nvPr/>
          </p:nvSpPr>
          <p:spPr>
            <a:xfrm>
              <a:off x="0" y="-47625"/>
              <a:ext cx="4172418" cy="1188224"/>
            </a:xfrm>
            <a:prstGeom prst="rect">
              <a:avLst/>
            </a:prstGeom>
          </p:spPr>
          <p:txBody>
            <a:bodyPr lIns="50800" tIns="50800" rIns="50800" bIns="50800" rtlCol="0" anchor="ctr"/>
            <a:lstStyle/>
            <a:p>
              <a:pPr algn="ctr">
                <a:lnSpc>
                  <a:spcPts val="3359"/>
                </a:lnSpc>
              </a:pPr>
              <a:endParaRPr/>
            </a:p>
          </p:txBody>
        </p:sp>
      </p:grpSp>
      <p:sp>
        <p:nvSpPr>
          <p:cNvPr id="18" name="TextBox 9">
            <a:extLst>
              <a:ext uri="{FF2B5EF4-FFF2-40B4-BE49-F238E27FC236}">
                <a16:creationId xmlns:a16="http://schemas.microsoft.com/office/drawing/2014/main" id="{3680F488-2B05-DDA4-6247-3E7061F34205}"/>
              </a:ext>
            </a:extLst>
          </p:cNvPr>
          <p:cNvSpPr txBox="1"/>
          <p:nvPr/>
        </p:nvSpPr>
        <p:spPr>
          <a:xfrm>
            <a:off x="685800" y="210984"/>
            <a:ext cx="7162800" cy="1126399"/>
          </a:xfrm>
          <a:prstGeom prst="rect">
            <a:avLst/>
          </a:prstGeom>
        </p:spPr>
        <p:txBody>
          <a:bodyPr wrap="square" lIns="0" tIns="0" rIns="0" bIns="0" rtlCol="0" anchor="t">
            <a:spAutoFit/>
          </a:bodyPr>
          <a:lstStyle/>
          <a:p>
            <a:pPr algn="l">
              <a:lnSpc>
                <a:spcPts val="10199"/>
              </a:lnSpc>
            </a:pPr>
            <a:r>
              <a:rPr lang="vi-VN" sz="4400" b="1">
                <a:solidFill>
                  <a:srgbClr val="FFFFFF"/>
                </a:solidFill>
                <a:latin typeface="+mj-lt"/>
                <a:ea typeface="Cabin Medium"/>
                <a:cs typeface="Cabin Medium"/>
                <a:sym typeface="Cabin Medium"/>
              </a:rPr>
              <a:t>Chức năng tổng quát</a:t>
            </a:r>
            <a:endParaRPr lang="en-US" sz="4400" b="1">
              <a:solidFill>
                <a:srgbClr val="FFFFFF"/>
              </a:solidFill>
              <a:latin typeface="+mj-lt"/>
              <a:ea typeface="Cabin Medium"/>
              <a:cs typeface="Cabin Medium"/>
              <a:sym typeface="Cabin Medium"/>
            </a:endParaRPr>
          </a:p>
        </p:txBody>
      </p:sp>
      <p:sp>
        <p:nvSpPr>
          <p:cNvPr id="21" name="TextBox 9">
            <a:extLst>
              <a:ext uri="{FF2B5EF4-FFF2-40B4-BE49-F238E27FC236}">
                <a16:creationId xmlns:a16="http://schemas.microsoft.com/office/drawing/2014/main" id="{03A47D0E-585E-6D21-9C84-79DC83842D70}"/>
              </a:ext>
            </a:extLst>
          </p:cNvPr>
          <p:cNvSpPr txBox="1"/>
          <p:nvPr/>
        </p:nvSpPr>
        <p:spPr>
          <a:xfrm>
            <a:off x="889714" y="2715100"/>
            <a:ext cx="7162800" cy="1126399"/>
          </a:xfrm>
          <a:prstGeom prst="rect">
            <a:avLst/>
          </a:prstGeom>
        </p:spPr>
        <p:txBody>
          <a:bodyPr wrap="square" lIns="0" tIns="0" rIns="0" bIns="0" rtlCol="0" anchor="t">
            <a:spAutoFit/>
          </a:bodyPr>
          <a:lstStyle/>
          <a:p>
            <a:pPr algn="l">
              <a:lnSpc>
                <a:spcPts val="10199"/>
              </a:lnSpc>
            </a:pPr>
            <a:r>
              <a:rPr lang="vi-VN" sz="3600" b="1">
                <a:solidFill>
                  <a:srgbClr val="FFFFFF"/>
                </a:solidFill>
                <a:latin typeface="+mj-lt"/>
                <a:ea typeface="Cabin Medium"/>
                <a:cs typeface="Cabin Medium"/>
                <a:sym typeface="Cabin Medium"/>
              </a:rPr>
              <a:t>Chức năng Khách hàng</a:t>
            </a:r>
            <a:endParaRPr lang="en-US" sz="3600" b="1">
              <a:solidFill>
                <a:srgbClr val="FFFFFF"/>
              </a:solidFill>
              <a:latin typeface="+mj-lt"/>
              <a:ea typeface="Cabin Medium"/>
              <a:cs typeface="Cabin Medium"/>
              <a:sym typeface="Cabin Medium"/>
            </a:endParaRPr>
          </a:p>
        </p:txBody>
      </p:sp>
      <p:sp>
        <p:nvSpPr>
          <p:cNvPr id="28" name="TextBox 9">
            <a:extLst>
              <a:ext uri="{FF2B5EF4-FFF2-40B4-BE49-F238E27FC236}">
                <a16:creationId xmlns:a16="http://schemas.microsoft.com/office/drawing/2014/main" id="{CB9622D8-4E17-6BC5-446A-D3EF196ECEC6}"/>
              </a:ext>
            </a:extLst>
          </p:cNvPr>
          <p:cNvSpPr txBox="1"/>
          <p:nvPr/>
        </p:nvSpPr>
        <p:spPr>
          <a:xfrm>
            <a:off x="889714" y="4157900"/>
            <a:ext cx="7162800" cy="1126399"/>
          </a:xfrm>
          <a:prstGeom prst="rect">
            <a:avLst/>
          </a:prstGeom>
        </p:spPr>
        <p:txBody>
          <a:bodyPr wrap="square" lIns="0" tIns="0" rIns="0" bIns="0" rtlCol="0" anchor="t">
            <a:spAutoFit/>
          </a:bodyPr>
          <a:lstStyle/>
          <a:p>
            <a:pPr>
              <a:lnSpc>
                <a:spcPts val="10199"/>
              </a:lnSpc>
            </a:pPr>
            <a:r>
              <a:rPr lang="vi-VN" sz="3600" b="1">
                <a:solidFill>
                  <a:srgbClr val="FFFFFF"/>
                </a:solidFill>
                <a:latin typeface="+mj-lt"/>
                <a:ea typeface="Cabin Medium"/>
                <a:cs typeface="Cabin Medium"/>
                <a:sym typeface="Cabin Medium"/>
              </a:rPr>
              <a:t>Chức năng Luật sư</a:t>
            </a:r>
            <a:endParaRPr lang="en-US" sz="3600" b="1">
              <a:solidFill>
                <a:srgbClr val="FFFFFF"/>
              </a:solidFill>
              <a:latin typeface="+mj-lt"/>
              <a:ea typeface="Cabin Medium"/>
              <a:cs typeface="Cabin Medium"/>
              <a:sym typeface="Cabin Medium"/>
            </a:endParaRPr>
          </a:p>
        </p:txBody>
      </p:sp>
      <p:sp>
        <p:nvSpPr>
          <p:cNvPr id="29" name="TextBox 9">
            <a:extLst>
              <a:ext uri="{FF2B5EF4-FFF2-40B4-BE49-F238E27FC236}">
                <a16:creationId xmlns:a16="http://schemas.microsoft.com/office/drawing/2014/main" id="{2D5EC450-AAE4-E110-31DF-2182B544AF2D}"/>
              </a:ext>
            </a:extLst>
          </p:cNvPr>
          <p:cNvSpPr txBox="1"/>
          <p:nvPr/>
        </p:nvSpPr>
        <p:spPr>
          <a:xfrm>
            <a:off x="889714" y="5600700"/>
            <a:ext cx="7162800" cy="1126399"/>
          </a:xfrm>
          <a:prstGeom prst="rect">
            <a:avLst/>
          </a:prstGeom>
        </p:spPr>
        <p:txBody>
          <a:bodyPr wrap="square" lIns="0" tIns="0" rIns="0" bIns="0" rtlCol="0" anchor="t">
            <a:spAutoFit/>
          </a:bodyPr>
          <a:lstStyle/>
          <a:p>
            <a:pPr>
              <a:lnSpc>
                <a:spcPts val="10199"/>
              </a:lnSpc>
            </a:pPr>
            <a:r>
              <a:rPr lang="vi-VN" sz="3600" b="1">
                <a:solidFill>
                  <a:srgbClr val="FFFFFF"/>
                </a:solidFill>
                <a:latin typeface="+mj-lt"/>
                <a:ea typeface="Cabin Medium"/>
                <a:cs typeface="Cabin Medium"/>
                <a:sym typeface="Cabin Medium"/>
              </a:rPr>
              <a:t>Chức năng Admin</a:t>
            </a:r>
            <a:endParaRPr lang="en-US" sz="3600" b="1">
              <a:solidFill>
                <a:srgbClr val="FFFFFF"/>
              </a:solidFill>
              <a:latin typeface="+mj-lt"/>
              <a:ea typeface="Cabin Medium"/>
              <a:cs typeface="Cabin Medium"/>
              <a:sym typeface="Cabin Medium"/>
            </a:endParaRPr>
          </a:p>
        </p:txBody>
      </p:sp>
      <p:sp>
        <p:nvSpPr>
          <p:cNvPr id="30" name="TextBox 9">
            <a:extLst>
              <a:ext uri="{FF2B5EF4-FFF2-40B4-BE49-F238E27FC236}">
                <a16:creationId xmlns:a16="http://schemas.microsoft.com/office/drawing/2014/main" id="{A362F8B7-050D-69EF-6E21-337AC9B35D3C}"/>
              </a:ext>
            </a:extLst>
          </p:cNvPr>
          <p:cNvSpPr txBox="1"/>
          <p:nvPr/>
        </p:nvSpPr>
        <p:spPr>
          <a:xfrm>
            <a:off x="889714" y="7043500"/>
            <a:ext cx="7162800" cy="1126399"/>
          </a:xfrm>
          <a:prstGeom prst="rect">
            <a:avLst/>
          </a:prstGeom>
        </p:spPr>
        <p:txBody>
          <a:bodyPr wrap="square" lIns="0" tIns="0" rIns="0" bIns="0" rtlCol="0" anchor="t">
            <a:spAutoFit/>
          </a:bodyPr>
          <a:lstStyle/>
          <a:p>
            <a:pPr>
              <a:lnSpc>
                <a:spcPts val="10199"/>
              </a:lnSpc>
            </a:pPr>
            <a:r>
              <a:rPr lang="vi-VN" sz="3600" b="1">
                <a:solidFill>
                  <a:srgbClr val="FFFFFF"/>
                </a:solidFill>
                <a:latin typeface="+mj-lt"/>
                <a:ea typeface="Cabin Medium"/>
                <a:cs typeface="Cabin Medium"/>
                <a:sym typeface="Cabin Medium"/>
              </a:rPr>
              <a:t>Chức năng AI</a:t>
            </a:r>
            <a:endParaRPr lang="en-US" sz="3600" b="1">
              <a:solidFill>
                <a:srgbClr val="FFFFFF"/>
              </a:solidFill>
              <a:latin typeface="+mj-lt"/>
              <a:ea typeface="Cabin Medium"/>
              <a:cs typeface="Cabin Medium"/>
              <a:sym typeface="Cabin Medium"/>
            </a:endParaRPr>
          </a:p>
        </p:txBody>
      </p:sp>
      <p:sp>
        <p:nvSpPr>
          <p:cNvPr id="33" name="TextBox 9">
            <a:extLst>
              <a:ext uri="{FF2B5EF4-FFF2-40B4-BE49-F238E27FC236}">
                <a16:creationId xmlns:a16="http://schemas.microsoft.com/office/drawing/2014/main" id="{553D007D-6F0D-93D9-E93C-242FF02804C4}"/>
              </a:ext>
            </a:extLst>
          </p:cNvPr>
          <p:cNvSpPr txBox="1"/>
          <p:nvPr/>
        </p:nvSpPr>
        <p:spPr>
          <a:xfrm>
            <a:off x="6248400" y="3243500"/>
            <a:ext cx="11353800" cy="1107996"/>
          </a:xfrm>
          <a:prstGeom prst="rect">
            <a:avLst/>
          </a:prstGeom>
        </p:spPr>
        <p:txBody>
          <a:bodyPr wrap="square" lIns="0" tIns="0" rIns="0" bIns="0" rtlCol="0" anchor="t">
            <a:spAutoFit/>
          </a:bodyPr>
          <a:lstStyle/>
          <a:p>
            <a:pPr algn="just"/>
            <a:r>
              <a:rPr lang="vi-VN" sz="3600">
                <a:solidFill>
                  <a:srgbClr val="FFFFFF"/>
                </a:solidFill>
                <a:latin typeface="+mj-lt"/>
                <a:ea typeface="Cabin Medium"/>
                <a:cs typeface="Cabin Medium"/>
                <a:sym typeface="Cabin Medium"/>
              </a:rPr>
              <a:t>Tra cúu hồ sơ. chat với AI, quản lý hồ sơ, đặt lịch hẹn với luật sư, thanh toán dịch vụ...</a:t>
            </a:r>
            <a:endParaRPr lang="en-US" sz="3600">
              <a:solidFill>
                <a:srgbClr val="FFFFFF"/>
              </a:solidFill>
              <a:latin typeface="+mj-lt"/>
              <a:ea typeface="Cabin Medium"/>
              <a:cs typeface="Cabin Medium"/>
              <a:sym typeface="Cabin Medium"/>
            </a:endParaRPr>
          </a:p>
        </p:txBody>
      </p:sp>
      <p:sp>
        <p:nvSpPr>
          <p:cNvPr id="34" name="TextBox 9">
            <a:extLst>
              <a:ext uri="{FF2B5EF4-FFF2-40B4-BE49-F238E27FC236}">
                <a16:creationId xmlns:a16="http://schemas.microsoft.com/office/drawing/2014/main" id="{CCC5361F-5826-EB6B-2E08-BA7D036267CF}"/>
              </a:ext>
            </a:extLst>
          </p:cNvPr>
          <p:cNvSpPr txBox="1"/>
          <p:nvPr/>
        </p:nvSpPr>
        <p:spPr>
          <a:xfrm>
            <a:off x="6248400" y="4657701"/>
            <a:ext cx="11353800" cy="1107996"/>
          </a:xfrm>
          <a:prstGeom prst="rect">
            <a:avLst/>
          </a:prstGeom>
        </p:spPr>
        <p:txBody>
          <a:bodyPr wrap="square" lIns="0" tIns="0" rIns="0" bIns="0" rtlCol="0" anchor="t">
            <a:spAutoFit/>
          </a:bodyPr>
          <a:lstStyle/>
          <a:p>
            <a:pPr algn="just"/>
            <a:r>
              <a:rPr lang="vi-VN" sz="3600">
                <a:solidFill>
                  <a:srgbClr val="FFFFFF"/>
                </a:solidFill>
                <a:latin typeface="+mj-lt"/>
                <a:ea typeface="Cabin Medium"/>
                <a:cs typeface="Cabin Medium"/>
                <a:sym typeface="Cabin Medium"/>
              </a:rPr>
              <a:t>Tra cúu hồ sơ. chat với AI, quản lý hồ sơ pháp lý, Tư vấn khách hàng ...</a:t>
            </a:r>
            <a:endParaRPr lang="en-US" sz="3600">
              <a:solidFill>
                <a:srgbClr val="FFFFFF"/>
              </a:solidFill>
              <a:latin typeface="+mj-lt"/>
              <a:ea typeface="Cabin Medium"/>
              <a:cs typeface="Cabin Medium"/>
              <a:sym typeface="Cabin Medium"/>
            </a:endParaRPr>
          </a:p>
        </p:txBody>
      </p:sp>
      <p:sp>
        <p:nvSpPr>
          <p:cNvPr id="35" name="TextBox 9">
            <a:extLst>
              <a:ext uri="{FF2B5EF4-FFF2-40B4-BE49-F238E27FC236}">
                <a16:creationId xmlns:a16="http://schemas.microsoft.com/office/drawing/2014/main" id="{1D4B5CC0-6C63-9121-7F69-F58063F67E05}"/>
              </a:ext>
            </a:extLst>
          </p:cNvPr>
          <p:cNvSpPr txBox="1"/>
          <p:nvPr/>
        </p:nvSpPr>
        <p:spPr>
          <a:xfrm>
            <a:off x="6248400" y="6039423"/>
            <a:ext cx="11353800" cy="1107996"/>
          </a:xfrm>
          <a:prstGeom prst="rect">
            <a:avLst/>
          </a:prstGeom>
        </p:spPr>
        <p:txBody>
          <a:bodyPr wrap="square" lIns="0" tIns="0" rIns="0" bIns="0" rtlCol="0" anchor="t">
            <a:spAutoFit/>
          </a:bodyPr>
          <a:lstStyle/>
          <a:p>
            <a:pPr algn="just"/>
            <a:r>
              <a:rPr lang="vi-VN" sz="3600">
                <a:solidFill>
                  <a:srgbClr val="FFFFFF"/>
                </a:solidFill>
                <a:latin typeface="+mj-lt"/>
                <a:ea typeface="Cabin Medium"/>
                <a:cs typeface="Cabin Medium"/>
                <a:sym typeface="Cabin Medium"/>
              </a:rPr>
              <a:t>Quản lý tài khoản người dùng, cập nhật văn bản pháp lý thủ công, phân quyền </a:t>
            </a:r>
            <a:endParaRPr lang="en-US" sz="3600">
              <a:solidFill>
                <a:srgbClr val="FFFFFF"/>
              </a:solidFill>
              <a:latin typeface="+mj-lt"/>
              <a:ea typeface="Cabin Medium"/>
              <a:cs typeface="Cabin Medium"/>
              <a:sym typeface="Cabin Medium"/>
            </a:endParaRPr>
          </a:p>
        </p:txBody>
      </p:sp>
      <p:sp>
        <p:nvSpPr>
          <p:cNvPr id="36" name="TextBox 9">
            <a:extLst>
              <a:ext uri="{FF2B5EF4-FFF2-40B4-BE49-F238E27FC236}">
                <a16:creationId xmlns:a16="http://schemas.microsoft.com/office/drawing/2014/main" id="{A15EE2C5-2F76-F261-0A4F-D2AB3A309BFA}"/>
              </a:ext>
            </a:extLst>
          </p:cNvPr>
          <p:cNvSpPr txBox="1"/>
          <p:nvPr/>
        </p:nvSpPr>
        <p:spPr>
          <a:xfrm>
            <a:off x="6248400" y="7676057"/>
            <a:ext cx="11353800" cy="1107996"/>
          </a:xfrm>
          <a:prstGeom prst="rect">
            <a:avLst/>
          </a:prstGeom>
        </p:spPr>
        <p:txBody>
          <a:bodyPr wrap="square" lIns="0" tIns="0" rIns="0" bIns="0" rtlCol="0" anchor="t">
            <a:spAutoFit/>
          </a:bodyPr>
          <a:lstStyle/>
          <a:p>
            <a:pPr algn="just"/>
            <a:r>
              <a:rPr lang="en-US" sz="3600">
                <a:solidFill>
                  <a:srgbClr val="FFFFFF"/>
                </a:solidFill>
                <a:latin typeface="Times New Roman" panose="02020603050405020304" pitchFamily="18" charset="0"/>
                <a:ea typeface="Cabin Medium"/>
                <a:cs typeface="Times New Roman" panose="02020603050405020304" pitchFamily="18" charset="0"/>
                <a:sym typeface="Cabin Medium"/>
              </a:rPr>
              <a:t>Trả lời tự động, phân tích văn bản luật, hỗ trợ xử lý yêu cầu tra cứu, kiểm tra độ chính xác văn bản </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E40F1-F070-E379-A310-F71D03251AC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868D304-4A7E-D8A3-50FD-C2B8EA76DBD5}"/>
              </a:ext>
            </a:extLst>
          </p:cNvPr>
          <p:cNvSpPr/>
          <p:nvPr/>
        </p:nvSpPr>
        <p:spPr>
          <a:xfrm rot="-10800000">
            <a:off x="-122725" y="-30954"/>
            <a:ext cx="18420384" cy="10348907"/>
          </a:xfrm>
          <a:custGeom>
            <a:avLst/>
            <a:gdLst/>
            <a:ahLst/>
            <a:cxnLst/>
            <a:rect l="l" t="t" r="r" b="b"/>
            <a:pathLst>
              <a:path w="18420384" h="10348907">
                <a:moveTo>
                  <a:pt x="0" y="0"/>
                </a:moveTo>
                <a:lnTo>
                  <a:pt x="18420384" y="0"/>
                </a:lnTo>
                <a:lnTo>
                  <a:pt x="18420384" y="10348907"/>
                </a:lnTo>
                <a:lnTo>
                  <a:pt x="0" y="10348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TextBox 9">
            <a:extLst>
              <a:ext uri="{FF2B5EF4-FFF2-40B4-BE49-F238E27FC236}">
                <a16:creationId xmlns:a16="http://schemas.microsoft.com/office/drawing/2014/main" id="{1C84E219-D791-2EC5-7CF2-A214E5B80604}"/>
              </a:ext>
            </a:extLst>
          </p:cNvPr>
          <p:cNvSpPr txBox="1"/>
          <p:nvPr/>
        </p:nvSpPr>
        <p:spPr>
          <a:xfrm>
            <a:off x="4572000" y="28441"/>
            <a:ext cx="8763000" cy="1126399"/>
          </a:xfrm>
          <a:prstGeom prst="rect">
            <a:avLst/>
          </a:prstGeom>
        </p:spPr>
        <p:txBody>
          <a:bodyPr wrap="square" lIns="0" tIns="0" rIns="0" bIns="0" rtlCol="0" anchor="t">
            <a:spAutoFit/>
          </a:bodyPr>
          <a:lstStyle/>
          <a:p>
            <a:pPr algn="l">
              <a:lnSpc>
                <a:spcPts val="10199"/>
              </a:lnSpc>
            </a:pPr>
            <a:r>
              <a:rPr lang="vi-VN" sz="4400" b="1">
                <a:solidFill>
                  <a:srgbClr val="FFFFFF"/>
                </a:solidFill>
                <a:latin typeface="+mj-lt"/>
                <a:ea typeface="Cabin Medium"/>
                <a:cs typeface="Cabin Medium"/>
                <a:sym typeface="Cabin Medium"/>
              </a:rPr>
              <a:t>Sơ đồ hoạt động mức ngữ cảnh.</a:t>
            </a:r>
            <a:endParaRPr lang="en-US" sz="4400" b="1">
              <a:solidFill>
                <a:srgbClr val="FFFFFF"/>
              </a:solidFill>
              <a:latin typeface="+mj-lt"/>
              <a:ea typeface="Cabin Medium"/>
              <a:cs typeface="Cabin Medium"/>
              <a:sym typeface="Cabin Medium"/>
            </a:endParaRPr>
          </a:p>
        </p:txBody>
      </p:sp>
      <p:pic>
        <p:nvPicPr>
          <p:cNvPr id="6" name="Picture 5" descr="A diagram of a website&#10;&#10;AI-generated content may be incorrect.">
            <a:extLst>
              <a:ext uri="{FF2B5EF4-FFF2-40B4-BE49-F238E27FC236}">
                <a16:creationId xmlns:a16="http://schemas.microsoft.com/office/drawing/2014/main" id="{D37C6296-2FA4-FCF2-39A3-24D714DFA2E9}"/>
              </a:ext>
            </a:extLst>
          </p:cNvPr>
          <p:cNvPicPr>
            <a:picLocks noChangeAspect="1"/>
          </p:cNvPicPr>
          <p:nvPr/>
        </p:nvPicPr>
        <p:blipFill>
          <a:blip r:embed="rId4"/>
          <a:stretch>
            <a:fillRect/>
          </a:stretch>
        </p:blipFill>
        <p:spPr>
          <a:xfrm>
            <a:off x="1447800" y="1485900"/>
            <a:ext cx="14935200" cy="8420805"/>
          </a:xfrm>
          <a:prstGeom prst="rect">
            <a:avLst/>
          </a:prstGeom>
        </p:spPr>
      </p:pic>
    </p:spTree>
    <p:extLst>
      <p:ext uri="{BB962C8B-B14F-4D97-AF65-F5344CB8AC3E}">
        <p14:creationId xmlns:p14="http://schemas.microsoft.com/office/powerpoint/2010/main" val="235163475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36087-3E67-083E-D01C-3D0679A29BF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77F55DC-6290-3FF2-B3F6-F85F342AA586}"/>
              </a:ext>
            </a:extLst>
          </p:cNvPr>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6FD2810B-5C2C-108B-9367-ED4F95704368}"/>
              </a:ext>
            </a:extLst>
          </p:cNvPr>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D5A750C4-3B79-A6DA-BA60-C7327C349D2E}"/>
              </a:ext>
            </a:extLst>
          </p:cNvPr>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8558732E-B07F-D18A-D8C7-75B12F02E116}"/>
              </a:ext>
            </a:extLst>
          </p:cNvPr>
          <p:cNvSpPr txBox="1"/>
          <p:nvPr/>
        </p:nvSpPr>
        <p:spPr>
          <a:xfrm>
            <a:off x="3581400" y="4016035"/>
            <a:ext cx="11587702" cy="1261884"/>
          </a:xfrm>
          <a:prstGeom prst="rect">
            <a:avLst/>
          </a:prstGeom>
        </p:spPr>
        <p:txBody>
          <a:bodyPr wrap="square" lIns="0" tIns="0" rIns="0" bIns="0" rtlCol="0" anchor="t">
            <a:spAutoFit/>
          </a:bodyPr>
          <a:lstStyle/>
          <a:p>
            <a:pPr algn="l">
              <a:lnSpc>
                <a:spcPts val="10199"/>
              </a:lnSpc>
            </a:pPr>
            <a:r>
              <a:rPr lang="vi-VN" sz="8499" b="1">
                <a:solidFill>
                  <a:srgbClr val="FFFFFF"/>
                </a:solidFill>
                <a:latin typeface="+mj-lt"/>
                <a:ea typeface="Cabin Medium"/>
                <a:cs typeface="Cabin Medium"/>
                <a:sym typeface="Cabin Medium"/>
              </a:rPr>
              <a:t>II. MÔ TẢ QUY TRÌNH</a:t>
            </a:r>
            <a:endParaRPr lang="en-US" sz="8499" b="1">
              <a:solidFill>
                <a:srgbClr val="FFFFFF"/>
              </a:solidFill>
              <a:latin typeface="+mj-lt"/>
              <a:ea typeface="Cabin Medium"/>
              <a:cs typeface="Cabin Medium"/>
              <a:sym typeface="Cabin Medium"/>
            </a:endParaRPr>
          </a:p>
        </p:txBody>
      </p:sp>
    </p:spTree>
    <p:extLst>
      <p:ext uri="{BB962C8B-B14F-4D97-AF65-F5344CB8AC3E}">
        <p14:creationId xmlns:p14="http://schemas.microsoft.com/office/powerpoint/2010/main" val="4274988981"/>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201</TotalTime>
  <Words>1653</Words>
  <Application>Microsoft Office PowerPoint</Application>
  <PresentationFormat>Custom</PresentationFormat>
  <Paragraphs>244</Paragraphs>
  <Slides>39</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Aptos</vt:lpstr>
      <vt:lpstr>Times New Roman</vt:lpstr>
      <vt:lpstr>Arial</vt:lpstr>
      <vt:lpstr>Cabin Medium</vt:lpstr>
      <vt:lpstr>Asap</vt:lpstr>
      <vt:lpstr>Calibri</vt:lpstr>
      <vt:lpstr>Times New Roman </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Hồ sơ công ty trống Bản trình bày doanh nghiệp theo Phong cách Công nghệ Trừu tượng Xanh hải quân</dc:title>
  <cp:lastModifiedBy>Minh Quân</cp:lastModifiedBy>
  <cp:revision>8</cp:revision>
  <dcterms:created xsi:type="dcterms:W3CDTF">2006-08-16T00:00:00Z</dcterms:created>
  <dcterms:modified xsi:type="dcterms:W3CDTF">2025-05-14T15:26:45Z</dcterms:modified>
  <dc:identifier>DAGnaomLUjY</dc:identifier>
</cp:coreProperties>
</file>